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7" r:id="rId1"/>
  </p:sldMasterIdLst>
  <p:notesMasterIdLst>
    <p:notesMasterId r:id="rId25"/>
  </p:notesMasterIdLst>
  <p:handoutMasterIdLst>
    <p:handoutMasterId r:id="rId26"/>
  </p:handoutMasterIdLst>
  <p:sldIdLst>
    <p:sldId id="358" r:id="rId2"/>
    <p:sldId id="935" r:id="rId3"/>
    <p:sldId id="999" r:id="rId4"/>
    <p:sldId id="1000" r:id="rId5"/>
    <p:sldId id="1001" r:id="rId6"/>
    <p:sldId id="1002" r:id="rId7"/>
    <p:sldId id="1003" r:id="rId8"/>
    <p:sldId id="1006" r:id="rId9"/>
    <p:sldId id="1004" r:id="rId10"/>
    <p:sldId id="1005" r:id="rId11"/>
    <p:sldId id="1007" r:id="rId12"/>
    <p:sldId id="1008" r:id="rId13"/>
    <p:sldId id="1011" r:id="rId14"/>
    <p:sldId id="1009" r:id="rId15"/>
    <p:sldId id="1010" r:id="rId16"/>
    <p:sldId id="1012" r:id="rId17"/>
    <p:sldId id="1014" r:id="rId18"/>
    <p:sldId id="1015" r:id="rId19"/>
    <p:sldId id="1019" r:id="rId20"/>
    <p:sldId id="1020" r:id="rId21"/>
    <p:sldId id="1016" r:id="rId22"/>
    <p:sldId id="1017" r:id="rId23"/>
    <p:sldId id="1018" r:id="rId24"/>
  </p:sldIdLst>
  <p:sldSz cx="12188825" cy="6858000"/>
  <p:notesSz cx="68580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253F8F"/>
    <a:srgbClr val="984EA3"/>
    <a:srgbClr val="4DAF4A"/>
    <a:srgbClr val="E71408"/>
    <a:srgbClr val="377EB8"/>
    <a:srgbClr val="FF7F00"/>
    <a:srgbClr val="6FFC6A"/>
    <a:srgbClr val="93D4DA"/>
    <a:srgbClr val="FCBE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03" autoAdjust="0"/>
    <p:restoredTop sz="83810" autoAdjust="0"/>
  </p:normalViewPr>
  <p:slideViewPr>
    <p:cSldViewPr snapToGrid="0" snapToObjects="1">
      <p:cViewPr varScale="1">
        <p:scale>
          <a:sx n="106" d="100"/>
          <a:sy n="106" d="100"/>
        </p:scale>
        <p:origin x="840" y="184"/>
      </p:cViewPr>
      <p:guideLst>
        <p:guide orient="horz" pos="2160"/>
        <p:guide pos="3839"/>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 d="1"/>
        <a:sy n="1" d="1"/>
      </p:scale>
      <p:origin x="0" y="0"/>
    </p:cViewPr>
  </p:sorterViewPr>
  <p:notesViewPr>
    <p:cSldViewPr snapToGrid="0" snapToObjects="1">
      <p:cViewPr varScale="1">
        <p:scale>
          <a:sx n="92" d="100"/>
          <a:sy n="92" d="100"/>
        </p:scale>
        <p:origin x="280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8E99B43-470E-3441-9F48-7E36B69E7958}"/>
              </a:ext>
            </a:extLst>
          </p:cNvPr>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3827FB9-4A01-D948-A195-523DDB86A2BC}"/>
              </a:ext>
            </a:extLst>
          </p:cNvPr>
          <p:cNvSpPr>
            <a:spLocks noGrp="1"/>
          </p:cNvSpPr>
          <p:nvPr>
            <p:ph type="dt" sz="quarter" idx="1"/>
          </p:nvPr>
        </p:nvSpPr>
        <p:spPr>
          <a:xfrm>
            <a:off x="3884613" y="0"/>
            <a:ext cx="2971800" cy="466725"/>
          </a:xfrm>
          <a:prstGeom prst="rect">
            <a:avLst/>
          </a:prstGeom>
        </p:spPr>
        <p:txBody>
          <a:bodyPr vert="horz" lIns="91440" tIns="45720" rIns="91440" bIns="45720" rtlCol="0"/>
          <a:lstStyle>
            <a:lvl1pPr algn="r">
              <a:defRPr sz="1200"/>
            </a:lvl1pPr>
          </a:lstStyle>
          <a:p>
            <a:fld id="{039B9540-7F38-4D4B-8B75-1406C6228FC2}" type="datetimeFigureOut">
              <a:rPr lang="en-US" smtClean="0"/>
              <a:t>7/22/24</a:t>
            </a:fld>
            <a:endParaRPr lang="en-US"/>
          </a:p>
        </p:txBody>
      </p:sp>
      <p:sp>
        <p:nvSpPr>
          <p:cNvPr id="4" name="Footer Placeholder 3">
            <a:extLst>
              <a:ext uri="{FF2B5EF4-FFF2-40B4-BE49-F238E27FC236}">
                <a16:creationId xmlns:a16="http://schemas.microsoft.com/office/drawing/2014/main" id="{0578D9A9-6D7A-C643-94CA-62E339B0269A}"/>
              </a:ext>
            </a:extLst>
          </p:cNvPr>
          <p:cNvSpPr>
            <a:spLocks noGrp="1"/>
          </p:cNvSpPr>
          <p:nvPr>
            <p:ph type="ftr" sz="quarter" idx="2"/>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263A62E1-9DFC-4F46-80FD-3F0E5CDD575A}"/>
              </a:ext>
            </a:extLst>
          </p:cNvPr>
          <p:cNvSpPr>
            <a:spLocks noGrp="1"/>
          </p:cNvSpPr>
          <p:nvPr>
            <p:ph type="sldNum" sz="quarter" idx="3"/>
          </p:nvPr>
        </p:nvSpPr>
        <p:spPr>
          <a:xfrm>
            <a:off x="3884613" y="8829675"/>
            <a:ext cx="2971800" cy="466725"/>
          </a:xfrm>
          <a:prstGeom prst="rect">
            <a:avLst/>
          </a:prstGeom>
        </p:spPr>
        <p:txBody>
          <a:bodyPr vert="horz" lIns="91440" tIns="45720" rIns="91440" bIns="45720" rtlCol="0" anchor="b"/>
          <a:lstStyle>
            <a:lvl1pPr algn="r">
              <a:defRPr sz="1200"/>
            </a:lvl1pPr>
          </a:lstStyle>
          <a:p>
            <a:fld id="{7201C152-3EDB-864E-A4CA-1A637347E2C6}" type="slidenum">
              <a:rPr lang="en-US" smtClean="0"/>
              <a:t>‹#›</a:t>
            </a:fld>
            <a:endParaRPr lang="en-US"/>
          </a:p>
        </p:txBody>
      </p:sp>
    </p:spTree>
    <p:extLst>
      <p:ext uri="{BB962C8B-B14F-4D97-AF65-F5344CB8AC3E}">
        <p14:creationId xmlns:p14="http://schemas.microsoft.com/office/powerpoint/2010/main" val="3816128182"/>
      </p:ext>
    </p:extLst>
  </p:cSld>
  <p:clrMap bg1="lt1" tx1="dk1" bg2="lt2" tx2="dk2" accent1="accent1" accent2="accent2" accent3="accent3" accent4="accent4" accent5="accent5" accent6="accent6" hlink="hlink" folHlink="folHlink"/>
  <p:hf sldNum="0" hdr="0" ftr="0" dt="0"/>
</p:handoutMaster>
</file>

<file path=ppt/media/image1.png>
</file>

<file path=ppt/media/image10.jpg>
</file>

<file path=ppt/media/image11.jpeg>
</file>

<file path=ppt/media/image14.png>
</file>

<file path=ppt/media/image2.svg>
</file>

<file path=ppt/media/image3.png>
</file>

<file path=ppt/media/image4.svg>
</file>

<file path=ppt/media/image5.png>
</file>

<file path=ppt/media/image6.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66725"/>
          </a:xfrm>
          <a:prstGeom prst="rect">
            <a:avLst/>
          </a:prstGeom>
        </p:spPr>
        <p:txBody>
          <a:bodyPr vert="horz" lIns="91440" tIns="45720" rIns="91440" bIns="45720" rtlCol="0"/>
          <a:lstStyle>
            <a:lvl1pPr algn="r">
              <a:defRPr sz="1200"/>
            </a:lvl1pPr>
          </a:lstStyle>
          <a:p>
            <a:fld id="{DAE71449-340D-EB45-91F6-5CB260EC2BEE}" type="datetimeFigureOut">
              <a:rPr lang="en-US" smtClean="0"/>
              <a:t>7/22/24</a:t>
            </a:fld>
            <a:endParaRPr lang="en-US"/>
          </a:p>
        </p:txBody>
      </p:sp>
      <p:sp>
        <p:nvSpPr>
          <p:cNvPr id="4" name="Slide Image Placeholder 3"/>
          <p:cNvSpPr>
            <a:spLocks noGrp="1" noRot="1" noChangeAspect="1"/>
          </p:cNvSpPr>
          <p:nvPr>
            <p:ph type="sldImg" idx="2"/>
          </p:nvPr>
        </p:nvSpPr>
        <p:spPr>
          <a:xfrm>
            <a:off x="642938" y="1162050"/>
            <a:ext cx="5572125" cy="31369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73575"/>
            <a:ext cx="5486400" cy="366077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675"/>
            <a:ext cx="2971800" cy="4667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829675"/>
            <a:ext cx="2971800" cy="466725"/>
          </a:xfrm>
          <a:prstGeom prst="rect">
            <a:avLst/>
          </a:prstGeom>
        </p:spPr>
        <p:txBody>
          <a:bodyPr vert="horz" lIns="91440" tIns="45720" rIns="91440" bIns="45720" rtlCol="0" anchor="b"/>
          <a:lstStyle>
            <a:lvl1pPr algn="r">
              <a:defRPr sz="1200"/>
            </a:lvl1pPr>
          </a:lstStyle>
          <a:p>
            <a:fld id="{2D63F5AB-82DC-3B40-932D-4AF5BBDAD25D}" type="slidenum">
              <a:rPr lang="en-US" smtClean="0"/>
              <a:t>‹#›</a:t>
            </a:fld>
            <a:endParaRPr lang="en-US"/>
          </a:p>
        </p:txBody>
      </p:sp>
    </p:spTree>
    <p:extLst>
      <p:ext uri="{BB962C8B-B14F-4D97-AF65-F5344CB8AC3E}">
        <p14:creationId xmlns:p14="http://schemas.microsoft.com/office/powerpoint/2010/main" val="198623319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960271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568209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931451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36136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5665708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18648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891204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25184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0744570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25682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525035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930174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63678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29716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9387392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034144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7805932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092042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0" y="0"/>
            <a:ext cx="12188826" cy="6858000"/>
          </a:xfrm>
          <a:prstGeom prst="rect">
            <a:avLst/>
          </a:prstGeom>
        </p:spPr>
        <p:txBody>
          <a:bodyPr anchor="ctr" anchorCtr="1">
            <a:noAutofit/>
          </a:bodyPr>
          <a:lstStyle>
            <a:lvl1pPr algn="ctr">
              <a:buNone/>
              <a:defRPr>
                <a:latin typeface="+mj-lt"/>
              </a:defRPr>
            </a:lvl1pPr>
          </a:lstStyle>
          <a:p>
            <a:r>
              <a:rPr lang="en-US" dirty="0"/>
              <a:t>Full bleed image placeholder</a:t>
            </a:r>
          </a:p>
        </p:txBody>
      </p:sp>
    </p:spTree>
  </p:cSld>
  <p:clrMapOvr>
    <a:masterClrMapping/>
  </p:clrMapOvr>
  <p:transition>
    <p:wipe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Blank_gradient only">
    <p:bg>
      <p:bgPr>
        <a:gradFill>
          <a:gsLst>
            <a:gs pos="0">
              <a:schemeClr val="bg1"/>
            </a:gs>
            <a:gs pos="100000">
              <a:srgbClr val="6FFC6A"/>
            </a:gs>
          </a:gsLst>
          <a:lin ang="2700000" scaled="0"/>
        </a:gradFill>
        <a:effectLst/>
      </p:bgPr>
    </p:bg>
    <p:spTree>
      <p:nvGrpSpPr>
        <p:cNvPr id="1" name=""/>
        <p:cNvGrpSpPr/>
        <p:nvPr/>
      </p:nvGrpSpPr>
      <p:grpSpPr>
        <a:xfrm>
          <a:off x="0" y="0"/>
          <a:ext cx="0" cy="0"/>
          <a:chOff x="0" y="0"/>
          <a:chExt cx="0" cy="0"/>
        </a:xfrm>
      </p:grpSpPr>
      <p:sp>
        <p:nvSpPr>
          <p:cNvPr id="5" name="Rectangle 4"/>
          <p:cNvSpPr>
            <a:spLocks noChangeArrowheads="1"/>
          </p:cNvSpPr>
          <p:nvPr/>
        </p:nvSpPr>
        <p:spPr bwMode="ltGray">
          <a:xfrm>
            <a:off x="354129" y="6586247"/>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a:solidFill>
                  <a:schemeClr val="bg2"/>
                </a:solidFill>
                <a:latin typeface="+mj-lt"/>
              </a:rPr>
              <a:t>© 2018</a:t>
            </a:r>
            <a:r>
              <a:rPr lang="en-US" sz="600" baseline="0" dirty="0">
                <a:solidFill>
                  <a:schemeClr val="bg2"/>
                </a:solidFill>
                <a:latin typeface="+mj-lt"/>
              </a:rPr>
              <a:t>  </a:t>
            </a:r>
            <a:r>
              <a:rPr lang="en-US" sz="600" dirty="0">
                <a:solidFill>
                  <a:schemeClr val="bg2"/>
                </a:solidFill>
                <a:latin typeface="+mj-lt"/>
              </a:rPr>
              <a:t>Agile Carpentry LLC. All rights reserved.</a:t>
            </a:r>
          </a:p>
        </p:txBody>
      </p:sp>
      <p:sp>
        <p:nvSpPr>
          <p:cNvPr id="6"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2"/>
                </a:solidFill>
                <a:latin typeface="+mj-lt"/>
              </a:rPr>
              <a:pPr algn="r" defTabSz="814388">
                <a:lnSpc>
                  <a:spcPct val="100000"/>
                </a:lnSpc>
              </a:pPr>
              <a:t>‹#›</a:t>
            </a:fld>
            <a:endParaRPr lang="en-US" sz="600" dirty="0">
              <a:solidFill>
                <a:schemeClr val="bg2"/>
              </a:solidFill>
              <a:latin typeface="+mj-lt"/>
            </a:endParaRPr>
          </a:p>
        </p:txBody>
      </p:sp>
    </p:spTree>
  </p:cSld>
  <p:clrMapOvr>
    <a:masterClrMapping/>
  </p:clrMapOvr>
  <p:transition>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Blank_gradient only">
    <p:bg>
      <p:bgPr>
        <a:solidFill>
          <a:srgbClr val="377EB8"/>
        </a:solidFill>
        <a:effectLst/>
      </p:bgPr>
    </p:bg>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C55DD16-DFDD-E74A-A8C8-041114E3A4F8}"/>
              </a:ext>
            </a:extLst>
          </p:cNvPr>
          <p:cNvSpPr>
            <a:spLocks noGrp="1"/>
          </p:cNvSpPr>
          <p:nvPr>
            <p:ph type="body" sz="quarter" idx="10" hasCustomPrompt="1"/>
          </p:nvPr>
        </p:nvSpPr>
        <p:spPr>
          <a:xfrm>
            <a:off x="0" y="2732484"/>
            <a:ext cx="12188825" cy="1393031"/>
          </a:xfrm>
          <a:prstGeom prst="rect">
            <a:avLst/>
          </a:prstGeom>
        </p:spPr>
        <p:txBody>
          <a:bodyPr/>
          <a:lstStyle>
            <a:lvl1pPr marL="0" indent="0" algn="ctr">
              <a:buNone/>
              <a:defRPr sz="9600">
                <a:solidFill>
                  <a:schemeClr val="bg1"/>
                </a:solidFill>
              </a:defRPr>
            </a:lvl1pPr>
            <a:lvl2pPr marL="406400" indent="0">
              <a:buFont typeface="Arial" panose="020B0604020202020204" pitchFamily="34" charset="0"/>
              <a:buNone/>
              <a:defRPr sz="9600">
                <a:solidFill>
                  <a:schemeClr val="bg1"/>
                </a:solidFill>
              </a:defRPr>
            </a:lvl2pPr>
            <a:lvl3pPr marL="569912" indent="0">
              <a:buFont typeface="Arial" panose="020B0604020202020204" pitchFamily="34" charset="0"/>
              <a:buNone/>
              <a:defRPr sz="9600">
                <a:solidFill>
                  <a:schemeClr val="bg1"/>
                </a:solidFill>
              </a:defRPr>
            </a:lvl3pPr>
            <a:lvl4pPr marL="688975" indent="0">
              <a:buFont typeface="Arial" panose="020B0604020202020204" pitchFamily="34" charset="0"/>
              <a:buNone/>
              <a:defRPr sz="9600">
                <a:solidFill>
                  <a:schemeClr val="bg1"/>
                </a:solidFill>
              </a:defRPr>
            </a:lvl4pPr>
            <a:lvl5pPr marL="801688" indent="0">
              <a:buFont typeface="Arial" panose="020B0604020202020204" pitchFamily="34" charset="0"/>
              <a:buNone/>
              <a:defRPr sz="9600">
                <a:solidFill>
                  <a:schemeClr val="bg1"/>
                </a:solidFill>
              </a:defRPr>
            </a:lvl5pPr>
          </a:lstStyle>
          <a:p>
            <a:pPr lvl="0"/>
            <a:r>
              <a:rPr lang="en-US" dirty="0"/>
              <a:t>Heading Here</a:t>
            </a:r>
          </a:p>
        </p:txBody>
      </p:sp>
    </p:spTree>
    <p:extLst>
      <p:ext uri="{BB962C8B-B14F-4D97-AF65-F5344CB8AC3E}">
        <p14:creationId xmlns:p14="http://schemas.microsoft.com/office/powerpoint/2010/main" val="2146805529"/>
      </p:ext>
    </p:extLst>
  </p:cSld>
  <p:clrMapOvr>
    <a:masterClrMapping/>
  </p:clrMapOvr>
  <p:transition>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4160811"/>
      </p:ext>
    </p:extLst>
  </p:cSld>
  <p:clrMapOvr>
    <a:masterClrMapping/>
  </p:clrMapOvr>
  <p:transition>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1_Blank_gradient only">
    <p:bg>
      <p:bgPr>
        <a:solidFill>
          <a:srgbClr val="000000"/>
        </a:solidFill>
        <a:effectLst/>
      </p:bgPr>
    </p:bg>
    <p:spTree>
      <p:nvGrpSpPr>
        <p:cNvPr id="1" name=""/>
        <p:cNvGrpSpPr/>
        <p:nvPr/>
      </p:nvGrpSpPr>
      <p:grpSpPr>
        <a:xfrm>
          <a:off x="0" y="0"/>
          <a:ext cx="0" cy="0"/>
          <a:chOff x="0" y="0"/>
          <a:chExt cx="0" cy="0"/>
        </a:xfrm>
      </p:grpSpPr>
      <p:sp>
        <p:nvSpPr>
          <p:cNvPr id="5" name="Rectangle 4"/>
          <p:cNvSpPr>
            <a:spLocks noChangeArrowheads="1"/>
          </p:cNvSpPr>
          <p:nvPr/>
        </p:nvSpPr>
        <p:spPr bwMode="ltGray">
          <a:xfrm>
            <a:off x="354129" y="6586247"/>
            <a:ext cx="4559499" cy="175257"/>
          </a:xfrm>
          <a:prstGeom prst="rect">
            <a:avLst/>
          </a:prstGeom>
          <a:noFill/>
          <a:ln w="9525">
            <a:noFill/>
            <a:miter lim="800000"/>
            <a:headEnd/>
            <a:tailEnd/>
          </a:ln>
          <a:effectLst/>
        </p:spPr>
        <p:txBody>
          <a:bodyPr wrap="square" lIns="82124" tIns="41061" rIns="82124" bIns="41061" anchor="b" anchorCtr="0">
            <a:spAutoFit/>
          </a:bodyPr>
          <a:lstStyle/>
          <a:p>
            <a:pPr algn="l" defTabSz="814388">
              <a:lnSpc>
                <a:spcPct val="100000"/>
              </a:lnSpc>
            </a:pPr>
            <a:r>
              <a:rPr lang="en-US" sz="600" dirty="0">
                <a:solidFill>
                  <a:schemeClr val="bg2"/>
                </a:solidFill>
                <a:latin typeface="+mj-lt"/>
              </a:rPr>
              <a:t>© 2018</a:t>
            </a:r>
            <a:r>
              <a:rPr lang="en-US" sz="600" baseline="0" dirty="0">
                <a:solidFill>
                  <a:schemeClr val="bg2"/>
                </a:solidFill>
                <a:latin typeface="+mj-lt"/>
              </a:rPr>
              <a:t>  </a:t>
            </a:r>
            <a:r>
              <a:rPr lang="en-US" sz="600" dirty="0">
                <a:solidFill>
                  <a:schemeClr val="bg2"/>
                </a:solidFill>
                <a:latin typeface="+mj-lt"/>
              </a:rPr>
              <a:t>Agile Carpentry LLC. All rights reserved.</a:t>
            </a:r>
          </a:p>
        </p:txBody>
      </p:sp>
      <p:sp>
        <p:nvSpPr>
          <p:cNvPr id="6"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chemeClr val="bg2"/>
                </a:solidFill>
                <a:latin typeface="+mj-lt"/>
              </a:rPr>
              <a:pPr algn="r" defTabSz="814388">
                <a:lnSpc>
                  <a:spcPct val="100000"/>
                </a:lnSpc>
              </a:pPr>
              <a:t>‹#›</a:t>
            </a:fld>
            <a:endParaRPr lang="en-US" sz="600" dirty="0">
              <a:solidFill>
                <a:schemeClr val="bg2"/>
              </a:solidFill>
              <a:latin typeface="+mj-lt"/>
            </a:endParaRPr>
          </a:p>
        </p:txBody>
      </p:sp>
    </p:spTree>
  </p:cSld>
  <p:clrMapOvr>
    <a:masterClrMapping/>
  </p:clrMapOvr>
  <p:transition>
    <p:wipe dir="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tangle 7"/>
          <p:cNvSpPr>
            <a:spLocks noChangeArrowheads="1"/>
          </p:cNvSpPr>
          <p:nvPr/>
        </p:nvSpPr>
        <p:spPr bwMode="ltGray">
          <a:xfrm>
            <a:off x="11578312" y="6580409"/>
            <a:ext cx="260429" cy="175257"/>
          </a:xfrm>
          <a:prstGeom prst="rect">
            <a:avLst/>
          </a:prstGeom>
          <a:noFill/>
          <a:ln w="9525" algn="ctr">
            <a:noFill/>
            <a:miter lim="800000"/>
            <a:headEnd/>
            <a:tailEnd/>
          </a:ln>
          <a:effectLst/>
        </p:spPr>
        <p:txBody>
          <a:bodyPr wrap="none" lIns="82124" tIns="41061" rIns="82124" bIns="41061" anchor="b">
            <a:spAutoFit/>
          </a:bodyPr>
          <a:lstStyle/>
          <a:p>
            <a:pPr algn="r" defTabSz="814388">
              <a:lnSpc>
                <a:spcPct val="100000"/>
              </a:lnSpc>
            </a:pPr>
            <a:fld id="{DFCF27A5-1A5B-48D3-A060-2758FFBB1ADD}" type="slidenum">
              <a:rPr lang="en-US" sz="600">
                <a:solidFill>
                  <a:srgbClr val="C0C0C0"/>
                </a:solidFill>
                <a:latin typeface="+mj-lt"/>
              </a:rPr>
              <a:pPr algn="r" defTabSz="814388">
                <a:lnSpc>
                  <a:spcPct val="100000"/>
                </a:lnSpc>
              </a:pPr>
              <a:t>‹#›</a:t>
            </a:fld>
            <a:endParaRPr lang="en-US" sz="600" dirty="0">
              <a:solidFill>
                <a:srgbClr val="C0C0C0"/>
              </a:solidFill>
              <a:latin typeface="+mj-lt"/>
            </a:endParaRPr>
          </a:p>
        </p:txBody>
      </p:sp>
    </p:spTree>
  </p:cSld>
  <p:clrMap bg1="lt1" tx1="dk1" bg2="lt2" tx2="dk2" accent1="accent1" accent2="accent2" accent3="accent3" accent4="accent4" accent5="accent5" accent6="accent6" hlink="hlink" folHlink="folHlink"/>
  <p:sldLayoutIdLst>
    <p:sldLayoutId id="2147483919" r:id="rId1"/>
    <p:sldLayoutId id="2147483922" r:id="rId2"/>
    <p:sldLayoutId id="2147483926" r:id="rId3"/>
    <p:sldLayoutId id="2147483923" r:id="rId4"/>
    <p:sldLayoutId id="2147483924" r:id="rId5"/>
  </p:sldLayoutIdLst>
  <p:transition>
    <p:wipe dir="r"/>
  </p:transition>
  <p:hf sldNum="0" hdr="0" ftr="0" dt="0"/>
  <p:txStyles>
    <p:titleStyle>
      <a:lvl1pPr algn="l" defTabSz="914400" rtl="0" eaLnBrk="1" latinLnBrk="0" hangingPunct="1">
        <a:lnSpc>
          <a:spcPct val="80000"/>
        </a:lnSpc>
        <a:spcBef>
          <a:spcPct val="0"/>
        </a:spcBef>
        <a:buNone/>
        <a:defRPr lang="en-US" sz="3600" b="0" kern="1200" spc="0" baseline="0" dirty="0">
          <a:solidFill>
            <a:srgbClr val="546568"/>
          </a:solidFill>
          <a:effectLst>
            <a:outerShdw blurRad="50800" dist="50800" dir="5400000" algn="ctr" rotWithShape="0">
              <a:srgbClr val="000000"/>
            </a:outerShdw>
          </a:effectLst>
          <a:latin typeface="+mj-lt"/>
          <a:ea typeface="+mj-ea"/>
          <a:cs typeface="+mj-cs"/>
        </a:defRPr>
      </a:lvl1pPr>
    </p:titleStyle>
    <p:bodyStyle>
      <a:lvl1pPr marL="228600" indent="-228600" algn="l" defTabSz="914400" rtl="0" eaLnBrk="1" latinLnBrk="0" hangingPunct="1">
        <a:lnSpc>
          <a:spcPct val="95000"/>
        </a:lnSpc>
        <a:spcBef>
          <a:spcPts val="1440"/>
        </a:spcBef>
        <a:buClr>
          <a:schemeClr val="tx2"/>
        </a:buClr>
        <a:buSzPct val="90000"/>
        <a:buFont typeface="Arial" pitchFamily="34" charset="0"/>
        <a:buChar char="•"/>
        <a:tabLst/>
        <a:defRPr lang="en-US" sz="2000" kern="1200" dirty="0" smtClean="0">
          <a:solidFill>
            <a:srgbClr val="546568"/>
          </a:solidFill>
          <a:latin typeface="+mj-lt"/>
          <a:ea typeface="+mn-ea"/>
          <a:cs typeface="+mn-cs"/>
        </a:defRPr>
      </a:lvl1pPr>
      <a:lvl2pPr marL="406400" indent="0" algn="l" defTabSz="914400" rtl="0" eaLnBrk="1" latinLnBrk="0" hangingPunct="1">
        <a:lnSpc>
          <a:spcPct val="95000"/>
        </a:lnSpc>
        <a:spcBef>
          <a:spcPts val="840"/>
        </a:spcBef>
        <a:buClr>
          <a:schemeClr val="tx2"/>
        </a:buClr>
        <a:buFontTx/>
        <a:buNone/>
        <a:defRPr lang="en-US" sz="1800" kern="1200" dirty="0" smtClean="0">
          <a:solidFill>
            <a:srgbClr val="546568"/>
          </a:solidFill>
          <a:latin typeface="+mj-lt"/>
          <a:ea typeface="+mn-ea"/>
          <a:cs typeface="+mn-cs"/>
        </a:defRPr>
      </a:lvl2pPr>
      <a:lvl3pPr marL="571500" indent="-1588" algn="l" defTabSz="914400" rtl="0" eaLnBrk="1" latinLnBrk="0" hangingPunct="1">
        <a:lnSpc>
          <a:spcPct val="95000"/>
        </a:lnSpc>
        <a:spcBef>
          <a:spcPts val="840"/>
        </a:spcBef>
        <a:buFont typeface="Arial" pitchFamily="34" charset="0"/>
        <a:buNone/>
        <a:defRPr lang="en-US" sz="1600" kern="1200" dirty="0" smtClean="0">
          <a:solidFill>
            <a:srgbClr val="546568"/>
          </a:solidFill>
          <a:latin typeface="+mj-lt"/>
          <a:ea typeface="+mn-ea"/>
          <a:cs typeface="+mn-cs"/>
        </a:defRPr>
      </a:lvl3pPr>
      <a:lvl4pPr marL="688975" indent="0" algn="l" defTabSz="914400" rtl="0" eaLnBrk="1" latinLnBrk="0" hangingPunct="1">
        <a:lnSpc>
          <a:spcPct val="95000"/>
        </a:lnSpc>
        <a:spcBef>
          <a:spcPts val="840"/>
        </a:spcBef>
        <a:buFont typeface="Arial" pitchFamily="34" charset="0"/>
        <a:buNone/>
        <a:defRPr lang="en-US" sz="1400" kern="1200" dirty="0" smtClean="0">
          <a:solidFill>
            <a:srgbClr val="546568"/>
          </a:solidFill>
          <a:latin typeface="+mj-lt"/>
          <a:ea typeface="+mn-ea"/>
          <a:cs typeface="+mn-cs"/>
        </a:defRPr>
      </a:lvl4pPr>
      <a:lvl5pPr marL="801688" indent="0" algn="l" defTabSz="914400" rtl="0" eaLnBrk="1" latinLnBrk="0" hangingPunct="1">
        <a:lnSpc>
          <a:spcPct val="95000"/>
        </a:lnSpc>
        <a:spcBef>
          <a:spcPts val="840"/>
        </a:spcBef>
        <a:buFont typeface="Arial" pitchFamily="34" charset="0"/>
        <a:buNone/>
        <a:defRPr lang="en-US" sz="1400" kern="1200" dirty="0">
          <a:solidFill>
            <a:srgbClr val="546568"/>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emf"/><Relationship Id="rId4" Type="http://schemas.openxmlformats.org/officeDocument/2006/relationships/image" Target="../media/image2.svg"/></Relationships>
</file>

<file path=ppt/slides/_rels/slide11.xml.rels><?xml version="1.0" encoding="UTF-8" standalone="yes"?>
<Relationships xmlns="http://schemas.openxmlformats.org/package/2006/relationships"><Relationship Id="rId3" Type="http://schemas.openxmlformats.org/officeDocument/2006/relationships/hyperlink" Target="https://less.works/case-studies/large-server-hardware-company"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8.jpg"/><Relationship Id="rId7" Type="http://schemas.openxmlformats.org/officeDocument/2006/relationships/image" Target="../media/image2.sv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0.jpg"/><Relationship Id="rId4" Type="http://schemas.openxmlformats.org/officeDocument/2006/relationships/image" Target="../media/image9.jp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1.jpeg"/><Relationship Id="rId4" Type="http://schemas.openxmlformats.org/officeDocument/2006/relationships/image" Target="../media/image2.sv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2.sv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emf"/><Relationship Id="rId4" Type="http://schemas.openxmlformats.org/officeDocument/2006/relationships/image" Target="../media/image12.emf"/></Relationships>
</file>

<file path=ppt/slides/_rels/slide17.xml.rels><?xml version="1.0" encoding="UTF-8" standalone="yes"?>
<Relationships xmlns="http://schemas.openxmlformats.org/package/2006/relationships"><Relationship Id="rId3" Type="http://schemas.openxmlformats.org/officeDocument/2006/relationships/hyperlink" Target="https://agilecarpentry.com/cle/global/" TargetMode="External"/><Relationship Id="rId7" Type="http://schemas.openxmlformats.org/officeDocument/2006/relationships/image" Target="../media/image2.sv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13.emf"/><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2.sv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hyperlink" Target="https://agilecarpentry.com/clp/sp_globa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sv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hyperlink" Target="https://agilecarpentry.com/" TargetMode="External"/><Relationship Id="rId5" Type="http://schemas.openxmlformats.org/officeDocument/2006/relationships/hyperlink" Target="mailto:james@agilecarpentry.com" TargetMode="External"/><Relationship Id="rId4" Type="http://schemas.openxmlformats.org/officeDocument/2006/relationships/image" Target="../media/image2.sv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4.sv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sv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sv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2.sv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DC693367-8C13-4F07-C4A1-1500D7C9130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65166" y="735445"/>
            <a:ext cx="5387109" cy="5387109"/>
          </a:xfrm>
          <a:prstGeom prst="rect">
            <a:avLst/>
          </a:prstGeom>
        </p:spPr>
      </p:pic>
      <p:pic>
        <p:nvPicPr>
          <p:cNvPr id="15" name="Graphic 14">
            <a:extLst>
              <a:ext uri="{FF2B5EF4-FFF2-40B4-BE49-F238E27FC236}">
                <a16:creationId xmlns:a16="http://schemas.microsoft.com/office/drawing/2014/main" id="{66DF1516-5FB8-BF6C-6128-A2ABECD3576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209327" y="1993025"/>
            <a:ext cx="5614332" cy="2871947"/>
          </a:xfrm>
          <a:prstGeom prst="rect">
            <a:avLst/>
          </a:prstGeom>
        </p:spPr>
      </p:pic>
    </p:spTree>
    <p:extLst>
      <p:ext uri="{BB962C8B-B14F-4D97-AF65-F5344CB8AC3E}">
        <p14:creationId xmlns:p14="http://schemas.microsoft.com/office/powerpoint/2010/main" val="1677383624"/>
      </p:ext>
    </p:extLst>
  </p:cSld>
  <p:clrMapOvr>
    <a:masterClrMapping/>
  </p:clrMapOvr>
  <p:transition>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698374"/>
            <a:ext cx="11007027" cy="3046988"/>
          </a:xfrm>
          <a:prstGeom prst="rect">
            <a:avLst/>
          </a:prstGeom>
          <a:noFill/>
        </p:spPr>
        <p:txBody>
          <a:bodyPr wrap="square" rtlCol="0">
            <a:spAutoFit/>
          </a:bodyPr>
          <a:lstStyle/>
          <a:p>
            <a:r>
              <a:rPr lang="en-US" sz="2400" dirty="0">
                <a:solidFill>
                  <a:srgbClr val="000000"/>
                </a:solidFill>
              </a:rPr>
              <a:t>The mentorship program and vetting process for </a:t>
            </a:r>
            <a:r>
              <a:rPr lang="en-US" sz="2400" i="1" dirty="0" err="1">
                <a:solidFill>
                  <a:srgbClr val="000000"/>
                </a:solidFill>
              </a:rPr>
              <a:t>LeSS</a:t>
            </a:r>
            <a:r>
              <a:rPr lang="en-US" sz="2400" dirty="0">
                <a:solidFill>
                  <a:srgbClr val="000000"/>
                </a:solidFill>
              </a:rPr>
              <a:t> trainers is exceptionally rigorous. The </a:t>
            </a:r>
            <a:r>
              <a:rPr lang="en-US" sz="2400" i="1" dirty="0" err="1">
                <a:solidFill>
                  <a:srgbClr val="000000"/>
                </a:solidFill>
              </a:rPr>
              <a:t>LeSS</a:t>
            </a:r>
            <a:r>
              <a:rPr lang="en-US" sz="2400" dirty="0">
                <a:solidFill>
                  <a:srgbClr val="000000"/>
                </a:solidFill>
              </a:rPr>
              <a:t> case study authorship, editorial review, and mentorship process ensures every </a:t>
            </a:r>
            <a:r>
              <a:rPr lang="en-US" sz="2400" i="1" dirty="0" err="1">
                <a:solidFill>
                  <a:srgbClr val="000000"/>
                </a:solidFill>
              </a:rPr>
              <a:t>LeSS</a:t>
            </a:r>
            <a:r>
              <a:rPr lang="en-US" sz="2400" dirty="0">
                <a:solidFill>
                  <a:srgbClr val="000000"/>
                </a:solidFill>
              </a:rPr>
              <a:t> trainer has deep real-world experience creating meaningful organizational change. The process is analogous to a doctorial thesis process in the applied sciences.</a:t>
            </a:r>
          </a:p>
          <a:p>
            <a:endParaRPr lang="en-US" sz="2400" dirty="0">
              <a:solidFill>
                <a:srgbClr val="000000"/>
              </a:solidFill>
            </a:endParaRPr>
          </a:p>
          <a:p>
            <a:pPr marL="342900" indent="-342900">
              <a:buFont typeface="Arial" panose="020B0604020202020204" pitchFamily="34" charset="0"/>
              <a:buChar char="•"/>
            </a:pPr>
            <a:r>
              <a:rPr lang="en-US" sz="2400" dirty="0">
                <a:solidFill>
                  <a:srgbClr val="000000"/>
                </a:solidFill>
              </a:rPr>
              <a:t>There are currently 28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Trainers</a:t>
            </a:r>
            <a:r>
              <a:rPr lang="en-US" sz="2400" dirty="0">
                <a:solidFill>
                  <a:srgbClr val="000000"/>
                </a:solidFill>
              </a:rPr>
              <a:t> (CLTs) globally.</a:t>
            </a:r>
          </a:p>
          <a:p>
            <a:pPr marL="342900" indent="-342900">
              <a:buFont typeface="Arial" panose="020B0604020202020204" pitchFamily="34" charset="0"/>
              <a:buChar char="•"/>
            </a:pPr>
            <a:r>
              <a:rPr lang="en-US" sz="2400" dirty="0">
                <a:solidFill>
                  <a:srgbClr val="000000"/>
                </a:solidFill>
              </a:rPr>
              <a:t>James Carpenter is one of only 4 CLTs in the United States.</a:t>
            </a:r>
          </a:p>
        </p:txBody>
      </p:sp>
      <p:sp>
        <p:nvSpPr>
          <p:cNvPr id="10" name="TextBox 9">
            <a:extLst>
              <a:ext uri="{FF2B5EF4-FFF2-40B4-BE49-F238E27FC236}">
                <a16:creationId xmlns:a16="http://schemas.microsoft.com/office/drawing/2014/main" id="{27BA7E5D-7F4D-A914-748F-73E07B226B8D}"/>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Superior</a:t>
            </a:r>
          </a:p>
          <a:p>
            <a:pPr algn="r"/>
            <a:r>
              <a:rPr lang="en-US" sz="4000" b="1" dirty="0">
                <a:solidFill>
                  <a:srgbClr val="253F8F"/>
                </a:solidFill>
              </a:rPr>
              <a:t>Vetting</a:t>
            </a:r>
          </a:p>
        </p:txBody>
      </p:sp>
      <p:pic>
        <p:nvPicPr>
          <p:cNvPr id="5" name="Graphic 4">
            <a:extLst>
              <a:ext uri="{FF2B5EF4-FFF2-40B4-BE49-F238E27FC236}">
                <a16:creationId xmlns:a16="http://schemas.microsoft.com/office/drawing/2014/main" id="{E55359DC-CC8E-25BF-E945-92BC20AF0D3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51067" y="136910"/>
            <a:ext cx="1277279" cy="1277279"/>
          </a:xfrm>
          <a:prstGeom prst="rect">
            <a:avLst/>
          </a:prstGeom>
        </p:spPr>
      </p:pic>
      <p:pic>
        <p:nvPicPr>
          <p:cNvPr id="7" name="Picture 6">
            <a:extLst>
              <a:ext uri="{FF2B5EF4-FFF2-40B4-BE49-F238E27FC236}">
                <a16:creationId xmlns:a16="http://schemas.microsoft.com/office/drawing/2014/main" id="{0076AD40-EA3B-74C8-1EE8-A545DA7D0E1F}"/>
              </a:ext>
            </a:extLst>
          </p:cNvPr>
          <p:cNvPicPr>
            <a:picLocks noChangeAspect="1"/>
          </p:cNvPicPr>
          <p:nvPr/>
        </p:nvPicPr>
        <p:blipFill rotWithShape="1">
          <a:blip r:embed="rId5"/>
          <a:srcRect l="5809" t="4381" r="76384" b="81740"/>
          <a:stretch/>
        </p:blipFill>
        <p:spPr>
          <a:xfrm>
            <a:off x="10068965" y="4719854"/>
            <a:ext cx="2119859" cy="2138146"/>
          </a:xfrm>
          <a:prstGeom prst="rect">
            <a:avLst/>
          </a:prstGeom>
        </p:spPr>
      </p:pic>
      <p:pic>
        <p:nvPicPr>
          <p:cNvPr id="8" name="Graphic 7">
            <a:extLst>
              <a:ext uri="{FF2B5EF4-FFF2-40B4-BE49-F238E27FC236}">
                <a16:creationId xmlns:a16="http://schemas.microsoft.com/office/drawing/2014/main" id="{1667CEEA-D656-AF7E-031D-ADFD216290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0" y="5920271"/>
            <a:ext cx="911225" cy="911225"/>
          </a:xfrm>
          <a:prstGeom prst="rect">
            <a:avLst/>
          </a:prstGeom>
        </p:spPr>
      </p:pic>
    </p:spTree>
    <p:extLst>
      <p:ext uri="{BB962C8B-B14F-4D97-AF65-F5344CB8AC3E}">
        <p14:creationId xmlns:p14="http://schemas.microsoft.com/office/powerpoint/2010/main" val="3663173794"/>
      </p:ext>
    </p:extLst>
  </p:cSld>
  <p:clrMapOvr>
    <a:masterClrMapping/>
  </p:clrMapOvr>
  <p:transition>
    <p:wipe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20401" y="1629625"/>
            <a:ext cx="11148021" cy="4893647"/>
          </a:xfrm>
          <a:prstGeom prst="rect">
            <a:avLst/>
          </a:prstGeom>
          <a:noFill/>
        </p:spPr>
        <p:txBody>
          <a:bodyPr wrap="square" rtlCol="0">
            <a:spAutoFit/>
          </a:bodyPr>
          <a:lstStyle/>
          <a:p>
            <a:r>
              <a:rPr lang="en-US" sz="2400" dirty="0">
                <a:solidFill>
                  <a:srgbClr val="000000"/>
                </a:solidFill>
              </a:rPr>
              <a:t>In a little over a year at a large networking and server hardware company James Carpenter’s leadership was responsible for the following:</a:t>
            </a:r>
          </a:p>
          <a:p>
            <a:endParaRPr lang="en-US" sz="2400" dirty="0">
              <a:solidFill>
                <a:srgbClr val="000000"/>
              </a:solidFill>
            </a:endParaRPr>
          </a:p>
          <a:p>
            <a:pPr marL="342900" indent="-342900">
              <a:buFont typeface="Arial" panose="020B0604020202020204" pitchFamily="34" charset="0"/>
              <a:buChar char="•"/>
            </a:pPr>
            <a:r>
              <a:rPr lang="en-US" sz="2400" dirty="0">
                <a:solidFill>
                  <a:srgbClr val="000000"/>
                </a:solidFill>
              </a:rPr>
              <a:t>Mitigating the perpetual existential threat to one billion in annual revenue by adopting a </a:t>
            </a:r>
            <a:r>
              <a:rPr lang="en-US" sz="2400" dirty="0" err="1">
                <a:solidFill>
                  <a:srgbClr val="000000"/>
                </a:solidFill>
              </a:rPr>
              <a:t>LeSS</a:t>
            </a:r>
            <a:r>
              <a:rPr lang="en-US" sz="2400" dirty="0">
                <a:solidFill>
                  <a:srgbClr val="000000"/>
                </a:solidFill>
              </a:rPr>
              <a:t>-like structure within the BIOS firmware teams.</a:t>
            </a:r>
          </a:p>
          <a:p>
            <a:pPr marL="342900" indent="-342900">
              <a:buFont typeface="Arial" panose="020B0604020202020204" pitchFamily="34" charset="0"/>
              <a:buChar char="•"/>
            </a:pPr>
            <a:r>
              <a:rPr lang="en-US" sz="2400" dirty="0">
                <a:solidFill>
                  <a:srgbClr val="000000"/>
                </a:solidFill>
              </a:rPr>
              <a:t>Establishing a cross-functional, cross-component, self-managing team which quickly saved the organization hundreds of millions in reduced warranty costs.</a:t>
            </a:r>
          </a:p>
          <a:p>
            <a:pPr marL="342900" indent="-342900">
              <a:buFont typeface="Arial" panose="020B0604020202020204" pitchFamily="34" charset="0"/>
              <a:buChar char="•"/>
            </a:pPr>
            <a:endParaRPr lang="en-US" sz="2400" dirty="0">
              <a:solidFill>
                <a:srgbClr val="000000"/>
              </a:solidFill>
            </a:endParaRPr>
          </a:p>
          <a:p>
            <a:r>
              <a:rPr lang="en-US" sz="2400" dirty="0">
                <a:solidFill>
                  <a:srgbClr val="000000"/>
                </a:solidFill>
              </a:rPr>
              <a:t>Success in each case was achieved by addressing underlying structural issues hindering earlier efforts. </a:t>
            </a:r>
          </a:p>
          <a:p>
            <a:pPr marL="342900" indent="-342900">
              <a:buFont typeface="Arial" panose="020B0604020202020204" pitchFamily="34" charset="0"/>
              <a:buChar char="•"/>
            </a:pPr>
            <a:endParaRPr lang="en-US" sz="2400" dirty="0">
              <a:solidFill>
                <a:srgbClr val="000000"/>
              </a:solidFill>
            </a:endParaRPr>
          </a:p>
          <a:p>
            <a:r>
              <a:rPr lang="en-US" sz="2400" dirty="0">
                <a:solidFill>
                  <a:srgbClr val="000000"/>
                </a:solidFill>
              </a:rPr>
              <a:t>You can read about the above effort in his </a:t>
            </a:r>
            <a:r>
              <a:rPr lang="en-US" sz="2400" dirty="0" err="1">
                <a:solidFill>
                  <a:srgbClr val="000000"/>
                </a:solidFill>
              </a:rPr>
              <a:t>LeSS</a:t>
            </a:r>
            <a:r>
              <a:rPr lang="en-US" sz="2400" dirty="0">
                <a:solidFill>
                  <a:srgbClr val="000000"/>
                </a:solidFill>
              </a:rPr>
              <a:t> case study at:</a:t>
            </a:r>
          </a:p>
          <a:p>
            <a:r>
              <a:rPr lang="en-US" sz="2400" dirty="0">
                <a:solidFill>
                  <a:srgbClr val="000000"/>
                </a:solidFill>
                <a:hlinkClick r:id="rId3"/>
              </a:rPr>
              <a:t>https://less.works/case-studies/large-server-hardware-company</a:t>
            </a:r>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7665057" y="-1"/>
            <a:ext cx="4523767" cy="707886"/>
          </a:xfrm>
          <a:prstGeom prst="rect">
            <a:avLst/>
          </a:prstGeom>
          <a:noFill/>
        </p:spPr>
        <p:txBody>
          <a:bodyPr wrap="square" rtlCol="0">
            <a:spAutoFit/>
          </a:bodyPr>
          <a:lstStyle/>
          <a:p>
            <a:pPr algn="r"/>
            <a:r>
              <a:rPr lang="en-US" sz="4000" b="1" dirty="0">
                <a:solidFill>
                  <a:srgbClr val="253F8F"/>
                </a:solidFill>
              </a:rPr>
              <a:t>Experience</a:t>
            </a:r>
          </a:p>
        </p:txBody>
      </p:sp>
      <p:pic>
        <p:nvPicPr>
          <p:cNvPr id="5" name="Graphic 4">
            <a:extLst>
              <a:ext uri="{FF2B5EF4-FFF2-40B4-BE49-F238E27FC236}">
                <a16:creationId xmlns:a16="http://schemas.microsoft.com/office/drawing/2014/main" id="{E55359DC-CC8E-25BF-E945-92BC20AF0D3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2251067" y="136910"/>
            <a:ext cx="1277279" cy="1277279"/>
          </a:xfrm>
          <a:prstGeom prst="rect">
            <a:avLst/>
          </a:prstGeom>
        </p:spPr>
      </p:pic>
      <p:pic>
        <p:nvPicPr>
          <p:cNvPr id="7" name="Graphic 6">
            <a:extLst>
              <a:ext uri="{FF2B5EF4-FFF2-40B4-BE49-F238E27FC236}">
                <a16:creationId xmlns:a16="http://schemas.microsoft.com/office/drawing/2014/main" id="{83BBA656-FD11-A445-06F0-D06555D95CD4}"/>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526437389"/>
      </p:ext>
    </p:extLst>
  </p:cSld>
  <p:clrMapOvr>
    <a:masterClrMapping/>
  </p:clrMapOvr>
  <p:transition>
    <p:wipe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126A14-E148-5C43-B9F8-E1783DB102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9202" y="3454044"/>
            <a:ext cx="1456127" cy="1456127"/>
          </a:xfrm>
          <a:prstGeom prst="rect">
            <a:avLst/>
          </a:prstGeom>
        </p:spPr>
      </p:pic>
      <p:pic>
        <p:nvPicPr>
          <p:cNvPr id="6" name="Picture 5">
            <a:extLst>
              <a:ext uri="{FF2B5EF4-FFF2-40B4-BE49-F238E27FC236}">
                <a16:creationId xmlns:a16="http://schemas.microsoft.com/office/drawing/2014/main" id="{2D89D576-BB5D-D242-91BA-5A6F4D69647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9202" y="4974036"/>
            <a:ext cx="1456127" cy="1456127"/>
          </a:xfrm>
          <a:prstGeom prst="rect">
            <a:avLst/>
          </a:prstGeom>
        </p:spPr>
      </p:pic>
      <p:pic>
        <p:nvPicPr>
          <p:cNvPr id="8" name="Picture 7" descr="A person standing in front of a wooden door&#10;&#10;Description automatically generated with medium confidence">
            <a:extLst>
              <a:ext uri="{FF2B5EF4-FFF2-40B4-BE49-F238E27FC236}">
                <a16:creationId xmlns:a16="http://schemas.microsoft.com/office/drawing/2014/main" id="{6F4F9A11-3E2C-4147-82D2-28B6B0C782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9202" y="1909779"/>
            <a:ext cx="1456127" cy="1456127"/>
          </a:xfrm>
          <a:prstGeom prst="rect">
            <a:avLst/>
          </a:prstGeom>
        </p:spPr>
      </p:pic>
      <p:sp>
        <p:nvSpPr>
          <p:cNvPr id="11" name="TextBox 10">
            <a:extLst>
              <a:ext uri="{FF2B5EF4-FFF2-40B4-BE49-F238E27FC236}">
                <a16:creationId xmlns:a16="http://schemas.microsoft.com/office/drawing/2014/main" id="{4D59F76A-09A6-294A-B0BE-7E3D0F180031}"/>
              </a:ext>
            </a:extLst>
          </p:cNvPr>
          <p:cNvSpPr txBox="1"/>
          <p:nvPr/>
        </p:nvSpPr>
        <p:spPr>
          <a:xfrm>
            <a:off x="2567439" y="4974036"/>
            <a:ext cx="8573310" cy="923330"/>
          </a:xfrm>
          <a:prstGeom prst="rect">
            <a:avLst/>
          </a:prstGeom>
          <a:noFill/>
        </p:spPr>
        <p:txBody>
          <a:bodyPr wrap="square" rtlCol="0">
            <a:spAutoFit/>
          </a:bodyPr>
          <a:lstStyle/>
          <a:p>
            <a:r>
              <a:rPr lang="en-US" dirty="0">
                <a:solidFill>
                  <a:srgbClr val="000000"/>
                </a:solidFill>
              </a:rPr>
              <a:t>If you are looking for an agile coach who will tell you what you need to hear, James is an excellent one to reach out to.</a:t>
            </a:r>
          </a:p>
          <a:p>
            <a:r>
              <a:rPr lang="en-US" dirty="0">
                <a:solidFill>
                  <a:srgbClr val="000000"/>
                </a:solidFill>
              </a:rPr>
              <a:t>– David </a:t>
            </a:r>
            <a:r>
              <a:rPr lang="en-US" dirty="0" err="1">
                <a:solidFill>
                  <a:srgbClr val="000000"/>
                </a:solidFill>
              </a:rPr>
              <a:t>Stackleather</a:t>
            </a:r>
            <a:endParaRPr lang="en-US" dirty="0">
              <a:solidFill>
                <a:srgbClr val="000000"/>
              </a:solidFill>
            </a:endParaRPr>
          </a:p>
        </p:txBody>
      </p:sp>
      <p:sp>
        <p:nvSpPr>
          <p:cNvPr id="13" name="TextBox 12">
            <a:extLst>
              <a:ext uri="{FF2B5EF4-FFF2-40B4-BE49-F238E27FC236}">
                <a16:creationId xmlns:a16="http://schemas.microsoft.com/office/drawing/2014/main" id="{E14AD1FA-3096-D245-AA2C-2FF415F84A98}"/>
              </a:ext>
            </a:extLst>
          </p:cNvPr>
          <p:cNvSpPr txBox="1"/>
          <p:nvPr/>
        </p:nvSpPr>
        <p:spPr>
          <a:xfrm>
            <a:off x="2567439" y="3448494"/>
            <a:ext cx="8815905" cy="1200329"/>
          </a:xfrm>
          <a:prstGeom prst="rect">
            <a:avLst/>
          </a:prstGeom>
          <a:noFill/>
        </p:spPr>
        <p:txBody>
          <a:bodyPr wrap="square" rtlCol="0">
            <a:spAutoFit/>
          </a:bodyPr>
          <a:lstStyle/>
          <a:p>
            <a:r>
              <a:rPr lang="en-US" dirty="0">
                <a:solidFill>
                  <a:srgbClr val="000000"/>
                </a:solidFill>
              </a:rPr>
              <a:t>He is not only fluent in Agile methodologies but is extremely well versed in software development methodologies – which allows him to go toe to toe with some of the most technically astute developers and senior leaders in the organization.</a:t>
            </a:r>
          </a:p>
          <a:p>
            <a:r>
              <a:rPr lang="en-US" dirty="0">
                <a:solidFill>
                  <a:srgbClr val="000000"/>
                </a:solidFill>
              </a:rPr>
              <a:t>– Trevor </a:t>
            </a:r>
            <a:r>
              <a:rPr lang="en-US" dirty="0" err="1">
                <a:solidFill>
                  <a:srgbClr val="000000"/>
                </a:solidFill>
              </a:rPr>
              <a:t>Gamba</a:t>
            </a:r>
            <a:endParaRPr lang="en-US" dirty="0">
              <a:solidFill>
                <a:srgbClr val="000000"/>
              </a:solidFill>
            </a:endParaRPr>
          </a:p>
        </p:txBody>
      </p:sp>
      <p:sp>
        <p:nvSpPr>
          <p:cNvPr id="14" name="TextBox 13">
            <a:extLst>
              <a:ext uri="{FF2B5EF4-FFF2-40B4-BE49-F238E27FC236}">
                <a16:creationId xmlns:a16="http://schemas.microsoft.com/office/drawing/2014/main" id="{FDCDB3DB-6ECC-154F-B7C6-7CB2F04D2E44}"/>
              </a:ext>
            </a:extLst>
          </p:cNvPr>
          <p:cNvSpPr txBox="1"/>
          <p:nvPr/>
        </p:nvSpPr>
        <p:spPr>
          <a:xfrm>
            <a:off x="2567439" y="1921316"/>
            <a:ext cx="8368036" cy="1200329"/>
          </a:xfrm>
          <a:prstGeom prst="rect">
            <a:avLst/>
          </a:prstGeom>
          <a:noFill/>
        </p:spPr>
        <p:txBody>
          <a:bodyPr wrap="square" rtlCol="0">
            <a:spAutoFit/>
          </a:bodyPr>
          <a:lstStyle/>
          <a:p>
            <a:r>
              <a:rPr lang="en-US" dirty="0">
                <a:solidFill>
                  <a:srgbClr val="000000"/>
                </a:solidFill>
              </a:rPr>
              <a:t>Working with James was a transformational experience for me, and for the team. He took us from “No Way Scrum Can Be Done Here” to “We Can’t Ever Go Back.</a:t>
            </a:r>
          </a:p>
          <a:p>
            <a:r>
              <a:rPr lang="en-US" dirty="0">
                <a:solidFill>
                  <a:srgbClr val="000000"/>
                </a:solidFill>
              </a:rPr>
              <a:t>– Dmitry Barsky</a:t>
            </a:r>
          </a:p>
        </p:txBody>
      </p:sp>
      <p:sp>
        <p:nvSpPr>
          <p:cNvPr id="2" name="TextBox 1">
            <a:extLst>
              <a:ext uri="{FF2B5EF4-FFF2-40B4-BE49-F238E27FC236}">
                <a16:creationId xmlns:a16="http://schemas.microsoft.com/office/drawing/2014/main" id="{4D924A79-9B4B-AB37-6C7E-6C6A8FB8BA99}"/>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D7035F1-B459-6C69-05BC-7CA240C7DE88}"/>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251067"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Written</a:t>
            </a:r>
          </a:p>
          <a:p>
            <a:pPr algn="r"/>
            <a:r>
              <a:rPr lang="en-US" sz="4000" b="1" dirty="0" err="1">
                <a:solidFill>
                  <a:srgbClr val="253F8F"/>
                </a:solidFill>
              </a:rPr>
              <a:t>Recomendations</a:t>
            </a:r>
            <a:endParaRPr lang="en-US" sz="4000" b="1" dirty="0">
              <a:solidFill>
                <a:srgbClr val="253F8F"/>
              </a:solidFill>
            </a:endParaRPr>
          </a:p>
        </p:txBody>
      </p:sp>
      <p:pic>
        <p:nvPicPr>
          <p:cNvPr id="9" name="Graphic 8">
            <a:extLst>
              <a:ext uri="{FF2B5EF4-FFF2-40B4-BE49-F238E27FC236}">
                <a16:creationId xmlns:a16="http://schemas.microsoft.com/office/drawing/2014/main" id="{51D3AA39-FDD2-07CF-B719-2E7774E31656}"/>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482538902"/>
      </p:ext>
    </p:extLst>
  </p:cSld>
  <p:clrMapOvr>
    <a:masterClrMapping/>
  </p:clrMapOvr>
  <p:transition>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D924A79-9B4B-AB37-6C7E-6C6A8FB8BA99}"/>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D7035F1-B459-6C69-05BC-7CA240C7DE88}"/>
              </a:ext>
            </a:extLst>
          </p:cNvPr>
          <p:cNvSpPr txBox="1"/>
          <p:nvPr/>
        </p:nvSpPr>
        <p:spPr>
          <a:xfrm>
            <a:off x="3700809" y="13691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51067"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Global</a:t>
            </a:r>
          </a:p>
          <a:p>
            <a:pPr algn="r"/>
            <a:r>
              <a:rPr lang="en-US" sz="4000" b="1" dirty="0">
                <a:solidFill>
                  <a:srgbClr val="253F8F"/>
                </a:solidFill>
              </a:rPr>
              <a:t>Logistics</a:t>
            </a:r>
          </a:p>
        </p:txBody>
      </p:sp>
      <p:pic>
        <p:nvPicPr>
          <p:cNvPr id="1026" name="Picture 2">
            <a:extLst>
              <a:ext uri="{FF2B5EF4-FFF2-40B4-BE49-F238E27FC236}">
                <a16:creationId xmlns:a16="http://schemas.microsoft.com/office/drawing/2014/main" id="{0BD4EEB8-7250-6489-E47F-B285C1542AF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2766" y="1906437"/>
            <a:ext cx="4524315" cy="452431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FCFF6DF-16FF-8F05-6F84-31E6FBE5ECD7}"/>
              </a:ext>
            </a:extLst>
          </p:cNvPr>
          <p:cNvSpPr txBox="1"/>
          <p:nvPr/>
        </p:nvSpPr>
        <p:spPr>
          <a:xfrm>
            <a:off x="5426653" y="1906437"/>
            <a:ext cx="6443294" cy="4524315"/>
          </a:xfrm>
          <a:prstGeom prst="rect">
            <a:avLst/>
          </a:prstGeom>
          <a:noFill/>
        </p:spPr>
        <p:txBody>
          <a:bodyPr wrap="square" rtlCol="0">
            <a:spAutoFit/>
          </a:bodyPr>
          <a:lstStyle/>
          <a:p>
            <a:r>
              <a:rPr lang="en-US" sz="3600" dirty="0">
                <a:solidFill>
                  <a:srgbClr val="000000"/>
                </a:solidFill>
              </a:rPr>
              <a:t>Agile Carpentry has the global logistical capability to alleviate the client burden required to host a systems modeling based </a:t>
            </a:r>
            <a:r>
              <a:rPr lang="en-US" sz="3600" dirty="0" err="1">
                <a:solidFill>
                  <a:srgbClr val="000000"/>
                </a:solidFill>
              </a:rPr>
              <a:t>LeSS</a:t>
            </a:r>
            <a:r>
              <a:rPr lang="en-US" sz="3600" dirty="0">
                <a:solidFill>
                  <a:srgbClr val="000000"/>
                </a:solidFill>
              </a:rPr>
              <a:t> course. </a:t>
            </a:r>
          </a:p>
          <a:p>
            <a:endParaRPr lang="en-US" sz="3600" dirty="0">
              <a:solidFill>
                <a:srgbClr val="000000"/>
              </a:solidFill>
            </a:endParaRPr>
          </a:p>
          <a:p>
            <a:r>
              <a:rPr lang="en-US" sz="3600" dirty="0">
                <a:solidFill>
                  <a:srgbClr val="000000"/>
                </a:solidFill>
              </a:rPr>
              <a:t>This is more unique than you might expect.</a:t>
            </a:r>
          </a:p>
        </p:txBody>
      </p:sp>
      <p:pic>
        <p:nvPicPr>
          <p:cNvPr id="10" name="Graphic 9">
            <a:extLst>
              <a:ext uri="{FF2B5EF4-FFF2-40B4-BE49-F238E27FC236}">
                <a16:creationId xmlns:a16="http://schemas.microsoft.com/office/drawing/2014/main" id="{4222130A-C981-E72A-C3C1-3CFE5A3D031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024666348"/>
      </p:ext>
    </p:extLst>
  </p:cSld>
  <p:clrMapOvr>
    <a:masterClrMapping/>
  </p:clrMapOvr>
  <p:transition>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224640"/>
            <a:ext cx="12188825" cy="4408719"/>
          </a:xfrm>
        </p:spPr>
        <p:txBody>
          <a:bodyPr/>
          <a:lstStyle/>
          <a:p>
            <a:r>
              <a:rPr lang="en-US" dirty="0"/>
              <a:t>Why Sponsor A</a:t>
            </a:r>
          </a:p>
          <a:p>
            <a:r>
              <a:rPr lang="en-US" dirty="0"/>
              <a:t>Systems Modeling Based </a:t>
            </a:r>
            <a:r>
              <a:rPr lang="en-US" dirty="0" err="1"/>
              <a:t>LeSS</a:t>
            </a:r>
            <a:r>
              <a:rPr lang="en-US" dirty="0"/>
              <a:t> Course?</a:t>
            </a:r>
          </a:p>
        </p:txBody>
      </p:sp>
      <p:pic>
        <p:nvPicPr>
          <p:cNvPr id="3" name="Graphic 2">
            <a:extLst>
              <a:ext uri="{FF2B5EF4-FFF2-40B4-BE49-F238E27FC236}">
                <a16:creationId xmlns:a16="http://schemas.microsoft.com/office/drawing/2014/main" id="{A98241BB-A5C3-1B72-67D3-CD87CFEED73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557759273"/>
      </p:ext>
    </p:extLst>
  </p:cSld>
  <p:clrMapOvr>
    <a:masterClrMapping/>
  </p:clrMapOvr>
  <p:transition>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555220"/>
            <a:ext cx="11007027" cy="5262979"/>
          </a:xfrm>
          <a:prstGeom prst="rect">
            <a:avLst/>
          </a:prstGeom>
          <a:noFill/>
        </p:spPr>
        <p:txBody>
          <a:bodyPr wrap="square" rtlCol="0">
            <a:spAutoFit/>
          </a:bodyPr>
          <a:lstStyle/>
          <a:p>
            <a:r>
              <a:rPr lang="en-US" sz="2400" dirty="0">
                <a:solidFill>
                  <a:srgbClr val="000000"/>
                </a:solidFill>
              </a:rPr>
              <a:t>Telling people why and how they should change doesn’t usually work. Letting them figure it out for themselves often does.</a:t>
            </a:r>
          </a:p>
          <a:p>
            <a:endParaRPr lang="en-US" sz="2400" dirty="0">
              <a:solidFill>
                <a:srgbClr val="000000"/>
              </a:solidFill>
            </a:endParaRPr>
          </a:p>
          <a:p>
            <a:r>
              <a:rPr lang="en-US" sz="2400" dirty="0">
                <a:solidFill>
                  <a:srgbClr val="000000"/>
                </a:solidFill>
              </a:rPr>
              <a:t>Agile Carpentry’s 3-Day </a:t>
            </a:r>
            <a:r>
              <a:rPr lang="en-US" sz="2400" b="1" i="1" dirty="0">
                <a:solidFill>
                  <a:srgbClr val="000000"/>
                </a:solidFill>
              </a:rPr>
              <a:t>Certified </a:t>
            </a:r>
            <a:r>
              <a:rPr lang="en-US" sz="2400" b="1" i="1" dirty="0" err="1">
                <a:solidFill>
                  <a:srgbClr val="000000"/>
                </a:solidFill>
              </a:rPr>
              <a:t>LeSS</a:t>
            </a:r>
            <a:r>
              <a:rPr lang="en-US" sz="2400" b="1" i="1" dirty="0">
                <a:solidFill>
                  <a:srgbClr val="000000"/>
                </a:solidFill>
              </a:rPr>
              <a:t> Practitioner</a:t>
            </a:r>
            <a:r>
              <a:rPr lang="en-US" sz="2400" i="1" dirty="0">
                <a:solidFill>
                  <a:srgbClr val="000000"/>
                </a:solidFill>
              </a:rPr>
              <a:t> </a:t>
            </a:r>
            <a:r>
              <a:rPr lang="en-US" sz="2400" dirty="0">
                <a:solidFill>
                  <a:srgbClr val="000000"/>
                </a:solidFill>
              </a:rPr>
              <a:t>course, and related </a:t>
            </a:r>
            <a:r>
              <a:rPr lang="en-US" sz="2400" b="1" i="1" dirty="0">
                <a:solidFill>
                  <a:srgbClr val="000000"/>
                </a:solidFill>
              </a:rPr>
              <a:t>Certified </a:t>
            </a:r>
            <a:r>
              <a:rPr lang="en-US" sz="2400" b="1" i="1" dirty="0" err="1">
                <a:solidFill>
                  <a:srgbClr val="000000"/>
                </a:solidFill>
              </a:rPr>
              <a:t>LeSS</a:t>
            </a:r>
            <a:r>
              <a:rPr lang="en-US" sz="2400" b="1" i="1" dirty="0">
                <a:solidFill>
                  <a:srgbClr val="000000"/>
                </a:solidFill>
              </a:rPr>
              <a:t> for Executives</a:t>
            </a:r>
            <a:r>
              <a:rPr lang="en-US" sz="2400" dirty="0">
                <a:solidFill>
                  <a:srgbClr val="000000"/>
                </a:solidFill>
              </a:rPr>
              <a:t> course is built around a systems modeling workshop. Participants spend much of their time in small groups at large whiteboards thoughtfully mapping out how various organizational design choices influence outcomes.</a:t>
            </a:r>
          </a:p>
          <a:p>
            <a:endParaRPr lang="en-US" sz="2400" dirty="0">
              <a:solidFill>
                <a:srgbClr val="000000"/>
              </a:solidFill>
            </a:endParaRPr>
          </a:p>
          <a:p>
            <a:r>
              <a:rPr lang="en-US" sz="2400" dirty="0">
                <a:solidFill>
                  <a:srgbClr val="000000"/>
                </a:solidFill>
              </a:rPr>
              <a:t>Between modeling sessions, participants map the new theoretical insights they are teaching themselves into the actionable approaches found in </a:t>
            </a:r>
            <a:r>
              <a:rPr lang="en-US" sz="2400" dirty="0" err="1">
                <a:solidFill>
                  <a:srgbClr val="000000"/>
                </a:solidFill>
              </a:rPr>
              <a:t>LeSS</a:t>
            </a:r>
            <a:r>
              <a:rPr lang="en-US" sz="2400" dirty="0">
                <a:solidFill>
                  <a:srgbClr val="000000"/>
                </a:solidFill>
              </a:rPr>
              <a:t>.</a:t>
            </a:r>
          </a:p>
          <a:p>
            <a:endParaRPr lang="en-US" sz="2400" dirty="0">
              <a:solidFill>
                <a:srgbClr val="000000"/>
              </a:solidFill>
            </a:endParaRPr>
          </a:p>
          <a:p>
            <a:r>
              <a:rPr lang="en-US" sz="2400" dirty="0">
                <a:solidFill>
                  <a:srgbClr val="000000"/>
                </a:solidFill>
              </a:rPr>
              <a:t>Throughout the experience, James provides guidance, facilitates discussions, shares his own expert insights, and provides brief lectures between exercises.</a:t>
            </a:r>
          </a:p>
        </p:txBody>
      </p:sp>
      <p:sp>
        <p:nvSpPr>
          <p:cNvPr id="10" name="TextBox 9">
            <a:extLst>
              <a:ext uri="{FF2B5EF4-FFF2-40B4-BE49-F238E27FC236}">
                <a16:creationId xmlns:a16="http://schemas.microsoft.com/office/drawing/2014/main" id="{27BA7E5D-7F4D-A914-748F-73E07B226B8D}"/>
              </a:ext>
            </a:extLst>
          </p:cNvPr>
          <p:cNvSpPr txBox="1"/>
          <p:nvPr/>
        </p:nvSpPr>
        <p:spPr>
          <a:xfrm>
            <a:off x="7228937" y="-1"/>
            <a:ext cx="4959888" cy="1323439"/>
          </a:xfrm>
          <a:prstGeom prst="rect">
            <a:avLst/>
          </a:prstGeom>
          <a:noFill/>
        </p:spPr>
        <p:txBody>
          <a:bodyPr wrap="square" rtlCol="0">
            <a:spAutoFit/>
          </a:bodyPr>
          <a:lstStyle/>
          <a:p>
            <a:pPr algn="r"/>
            <a:r>
              <a:rPr lang="en-US" sz="4000" b="1" dirty="0">
                <a:solidFill>
                  <a:srgbClr val="253F8F"/>
                </a:solidFill>
              </a:rPr>
              <a:t>Systems Modeling</a:t>
            </a:r>
          </a:p>
          <a:p>
            <a:pPr algn="r"/>
            <a:r>
              <a:rPr lang="en-US" sz="4000" b="1" dirty="0">
                <a:solidFill>
                  <a:srgbClr val="253F8F"/>
                </a:solidFill>
              </a:rPr>
              <a:t>Based Workshop</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3"/>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4"/>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pic>
        <p:nvPicPr>
          <p:cNvPr id="15" name="Graphic 14">
            <a:extLst>
              <a:ext uri="{FF2B5EF4-FFF2-40B4-BE49-F238E27FC236}">
                <a16:creationId xmlns:a16="http://schemas.microsoft.com/office/drawing/2014/main" id="{D545F959-B8E7-FE48-090F-278B117F6A8B}"/>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896407887"/>
      </p:ext>
    </p:extLst>
  </p:cSld>
  <p:clrMapOvr>
    <a:masterClrMapping/>
  </p:clrMapOvr>
  <p:transition>
    <p:wipe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room with round tables and chairs&#10;&#10;Description automatically generated">
            <a:extLst>
              <a:ext uri="{FF2B5EF4-FFF2-40B4-BE49-F238E27FC236}">
                <a16:creationId xmlns:a16="http://schemas.microsoft.com/office/drawing/2014/main" id="{D6D6D9C2-03FD-FDEC-6DFE-B1104FA8F1F8}"/>
              </a:ext>
            </a:extLst>
          </p:cNvPr>
          <p:cNvPicPr>
            <a:picLocks noChangeAspect="1"/>
          </p:cNvPicPr>
          <p:nvPr/>
        </p:nvPicPr>
        <p:blipFill rotWithShape="1">
          <a:blip r:embed="rId3">
            <a:extLst>
              <a:ext uri="{28A0092B-C50C-407E-A947-70E740481C1C}">
                <a14:useLocalDpi xmlns:a14="http://schemas.microsoft.com/office/drawing/2010/main" val="0"/>
              </a:ext>
            </a:extLst>
          </a:blip>
          <a:srcRect b="23567"/>
          <a:stretch/>
        </p:blipFill>
        <p:spPr>
          <a:xfrm>
            <a:off x="16637" y="0"/>
            <a:ext cx="12172187" cy="6972340"/>
          </a:xfrm>
          <a:prstGeom prst="rect">
            <a:avLst/>
          </a:prstGeom>
        </p:spPr>
      </p:pic>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chemeClr val="bg1"/>
                </a:solidFill>
              </a:rPr>
              <a:t>Why</a:t>
            </a:r>
            <a:endParaRPr lang="en-US" sz="8800" dirty="0">
              <a:solidFill>
                <a:schemeClr val="bg1"/>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chemeClr val="bg1"/>
                </a:solidFill>
              </a:rPr>
              <a:t>?</a:t>
            </a:r>
            <a:endParaRPr lang="en-US" sz="8800" dirty="0">
              <a:solidFill>
                <a:schemeClr val="bg1"/>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7228937" y="-1"/>
            <a:ext cx="4959888" cy="1323439"/>
          </a:xfrm>
          <a:prstGeom prst="rect">
            <a:avLst/>
          </a:prstGeom>
          <a:noFill/>
        </p:spPr>
        <p:txBody>
          <a:bodyPr wrap="square" rtlCol="0">
            <a:spAutoFit/>
          </a:bodyPr>
          <a:lstStyle/>
          <a:p>
            <a:pPr algn="r"/>
            <a:r>
              <a:rPr lang="en-US" sz="4000" b="1" dirty="0">
                <a:solidFill>
                  <a:schemeClr val="bg1"/>
                </a:solidFill>
              </a:rPr>
              <a:t>Systems Modeling</a:t>
            </a:r>
          </a:p>
          <a:p>
            <a:pPr algn="r"/>
            <a:r>
              <a:rPr lang="en-US" sz="4000" b="1" dirty="0">
                <a:solidFill>
                  <a:schemeClr val="bg1"/>
                </a:solidFill>
              </a:rPr>
              <a:t>Based Workshop</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4"/>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5"/>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EE42BE9-083E-9F2C-4507-FDBF46FCCECD}"/>
              </a:ext>
            </a:extLst>
          </p:cNvPr>
          <p:cNvSpPr txBox="1"/>
          <p:nvPr/>
        </p:nvSpPr>
        <p:spPr>
          <a:xfrm>
            <a:off x="16637" y="5525790"/>
            <a:ext cx="12188825" cy="1446550"/>
          </a:xfrm>
          <a:prstGeom prst="rect">
            <a:avLst/>
          </a:prstGeom>
          <a:solidFill>
            <a:schemeClr val="bg1"/>
          </a:solidFill>
        </p:spPr>
        <p:txBody>
          <a:bodyPr wrap="square" rtlCol="0">
            <a:spAutoFit/>
          </a:bodyPr>
          <a:lstStyle/>
          <a:p>
            <a:pPr algn="ctr"/>
            <a:r>
              <a:rPr lang="en-US" sz="4400" b="1" dirty="0">
                <a:solidFill>
                  <a:srgbClr val="000000"/>
                </a:solidFill>
              </a:rPr>
              <a:t>Participants </a:t>
            </a:r>
            <a:r>
              <a:rPr lang="en-US" sz="4400" b="1" u="sng" dirty="0">
                <a:solidFill>
                  <a:srgbClr val="000000"/>
                </a:solidFill>
              </a:rPr>
              <a:t>convince themselves</a:t>
            </a:r>
            <a:r>
              <a:rPr lang="en-US" sz="4400" b="1" dirty="0">
                <a:solidFill>
                  <a:srgbClr val="000000"/>
                </a:solidFill>
              </a:rPr>
              <a:t> of the need to change the organizational design.</a:t>
            </a:r>
          </a:p>
        </p:txBody>
      </p:sp>
      <p:pic>
        <p:nvPicPr>
          <p:cNvPr id="18" name="Graphic 17">
            <a:extLst>
              <a:ext uri="{FF2B5EF4-FFF2-40B4-BE49-F238E27FC236}">
                <a16:creationId xmlns:a16="http://schemas.microsoft.com/office/drawing/2014/main" id="{25EC63BA-C46F-B3C5-7907-388892BA428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60963" y="4475785"/>
            <a:ext cx="911225" cy="911225"/>
          </a:xfrm>
          <a:prstGeom prst="rect">
            <a:avLst/>
          </a:prstGeom>
        </p:spPr>
      </p:pic>
    </p:spTree>
    <p:extLst>
      <p:ext uri="{BB962C8B-B14F-4D97-AF65-F5344CB8AC3E}">
        <p14:creationId xmlns:p14="http://schemas.microsoft.com/office/powerpoint/2010/main" val="1151877742"/>
      </p:ext>
    </p:extLst>
  </p:cSld>
  <p:clrMapOvr>
    <a:masterClrMapping/>
  </p:clrMapOvr>
  <p:transition>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4808873"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767254"/>
            <a:ext cx="11007027" cy="4893647"/>
          </a:xfrm>
          <a:prstGeom prst="rect">
            <a:avLst/>
          </a:prstGeom>
          <a:noFill/>
        </p:spPr>
        <p:txBody>
          <a:bodyPr wrap="square" rtlCol="0">
            <a:spAutoFit/>
          </a:bodyPr>
          <a:lstStyle/>
          <a:p>
            <a:r>
              <a:rPr lang="en-US" sz="2400" dirty="0">
                <a:solidFill>
                  <a:srgbClr val="000000"/>
                </a:solidFill>
              </a:rPr>
              <a:t>The initial 3-days of systems modeling-based knowledge transfer is roughly the same in both the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Practitioner</a:t>
            </a:r>
            <a:r>
              <a:rPr lang="en-US" sz="2400" dirty="0">
                <a:solidFill>
                  <a:srgbClr val="000000"/>
                </a:solidFill>
              </a:rPr>
              <a:t> and the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for Executives</a:t>
            </a:r>
            <a:r>
              <a:rPr lang="en-US" sz="2400" dirty="0">
                <a:solidFill>
                  <a:srgbClr val="000000"/>
                </a:solidFill>
              </a:rPr>
              <a:t> workshop. </a:t>
            </a:r>
          </a:p>
          <a:p>
            <a:endParaRPr lang="en-US" sz="2400" dirty="0">
              <a:solidFill>
                <a:srgbClr val="000000"/>
              </a:solidFill>
            </a:endParaRPr>
          </a:p>
          <a:p>
            <a:r>
              <a:rPr lang="en-US" sz="2400" dirty="0">
                <a:solidFill>
                  <a:srgbClr val="000000"/>
                </a:solidFill>
              </a:rPr>
              <a:t>The primary change with a Certified </a:t>
            </a:r>
            <a:r>
              <a:rPr lang="en-US" sz="2400" dirty="0" err="1">
                <a:solidFill>
                  <a:srgbClr val="000000"/>
                </a:solidFill>
              </a:rPr>
              <a:t>LeSS</a:t>
            </a:r>
            <a:r>
              <a:rPr lang="en-US" sz="2400" dirty="0">
                <a:solidFill>
                  <a:srgbClr val="000000"/>
                </a:solidFill>
              </a:rPr>
              <a:t> for Executives is a more carefully curated attendee mix, along with additional facilitated discussion to achieve executive alignment on a path forward.</a:t>
            </a:r>
          </a:p>
          <a:p>
            <a:endParaRPr lang="en-US" sz="2400" dirty="0">
              <a:solidFill>
                <a:srgbClr val="000000"/>
              </a:solidFill>
            </a:endParaRPr>
          </a:p>
          <a:p>
            <a:r>
              <a:rPr lang="en-US" sz="2400" dirty="0">
                <a:solidFill>
                  <a:srgbClr val="000000"/>
                </a:solidFill>
              </a:rPr>
              <a:t>A successful Certified </a:t>
            </a:r>
            <a:r>
              <a:rPr lang="en-US" sz="2400" dirty="0" err="1">
                <a:solidFill>
                  <a:srgbClr val="000000"/>
                </a:solidFill>
              </a:rPr>
              <a:t>LeSS</a:t>
            </a:r>
            <a:r>
              <a:rPr lang="en-US" sz="2400" dirty="0">
                <a:solidFill>
                  <a:srgbClr val="000000"/>
                </a:solidFill>
              </a:rPr>
              <a:t> for Executives requires a careful mix of people with sufficient structural authority, and more senior individual contributors who can bring ground truth to the discussions.</a:t>
            </a:r>
          </a:p>
          <a:p>
            <a:endParaRPr lang="en-US" sz="2400" dirty="0">
              <a:solidFill>
                <a:srgbClr val="000000"/>
              </a:solidFill>
            </a:endParaRPr>
          </a:p>
          <a:p>
            <a:r>
              <a:rPr lang="en-US" sz="2400" dirty="0">
                <a:solidFill>
                  <a:srgbClr val="000000"/>
                </a:solidFill>
              </a:rPr>
              <a:t>You can learn more here: </a:t>
            </a:r>
            <a:r>
              <a:rPr lang="en-US" sz="2400" dirty="0">
                <a:solidFill>
                  <a:srgbClr val="000000"/>
                </a:solidFill>
                <a:hlinkClick r:id="rId3"/>
              </a:rPr>
              <a:t>https://agilecarpentry.com/cle/global/</a:t>
            </a:r>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6785113" y="-1"/>
            <a:ext cx="5403712" cy="1323439"/>
          </a:xfrm>
          <a:prstGeom prst="rect">
            <a:avLst/>
          </a:prstGeom>
          <a:noFill/>
        </p:spPr>
        <p:txBody>
          <a:bodyPr wrap="square" rtlCol="0">
            <a:spAutoFit/>
          </a:bodyPr>
          <a:lstStyle/>
          <a:p>
            <a:pPr algn="r"/>
            <a:r>
              <a:rPr lang="en-US" sz="4000" b="1" dirty="0" err="1">
                <a:solidFill>
                  <a:srgbClr val="253F8F"/>
                </a:solidFill>
              </a:rPr>
              <a:t>LeSS</a:t>
            </a:r>
            <a:r>
              <a:rPr lang="en-US" sz="4000" b="1" dirty="0">
                <a:solidFill>
                  <a:srgbClr val="253F8F"/>
                </a:solidFill>
              </a:rPr>
              <a:t> Practitioner</a:t>
            </a:r>
          </a:p>
          <a:p>
            <a:pPr algn="r"/>
            <a:r>
              <a:rPr lang="en-US" sz="4000" b="1" dirty="0">
                <a:solidFill>
                  <a:srgbClr val="253F8F"/>
                </a:solidFill>
              </a:rPr>
              <a:t>or </a:t>
            </a:r>
            <a:r>
              <a:rPr lang="en-US" sz="4000" b="1" dirty="0" err="1">
                <a:solidFill>
                  <a:srgbClr val="253F8F"/>
                </a:solidFill>
              </a:rPr>
              <a:t>LeSS</a:t>
            </a:r>
            <a:r>
              <a:rPr lang="en-US" sz="4000" b="1" dirty="0">
                <a:solidFill>
                  <a:srgbClr val="253F8F"/>
                </a:solidFill>
              </a:rPr>
              <a:t> for Exec.</a:t>
            </a:r>
          </a:p>
        </p:txBody>
      </p:sp>
      <p:pic>
        <p:nvPicPr>
          <p:cNvPr id="6" name="Picture 5">
            <a:extLst>
              <a:ext uri="{FF2B5EF4-FFF2-40B4-BE49-F238E27FC236}">
                <a16:creationId xmlns:a16="http://schemas.microsoft.com/office/drawing/2014/main" id="{E1F6874A-CC21-E0CA-5ED4-A91DC631BEEE}"/>
              </a:ext>
            </a:extLst>
          </p:cNvPr>
          <p:cNvPicPr>
            <a:picLocks noChangeAspect="1"/>
          </p:cNvPicPr>
          <p:nvPr/>
        </p:nvPicPr>
        <p:blipFill rotWithShape="1">
          <a:blip r:embed="rId4"/>
          <a:srcRect l="5974" t="8502" r="75754" b="65672"/>
          <a:stretch/>
        </p:blipFill>
        <p:spPr>
          <a:xfrm>
            <a:off x="2182114" y="210536"/>
            <a:ext cx="1129883" cy="1127292"/>
          </a:xfrm>
          <a:prstGeom prst="rect">
            <a:avLst/>
          </a:prstGeom>
        </p:spPr>
      </p:pic>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5"/>
          <a:srcRect l="5985" t="8486" r="75812" b="65725"/>
          <a:stretch/>
        </p:blipFill>
        <p:spPr>
          <a:xfrm>
            <a:off x="3686621" y="210536"/>
            <a:ext cx="1129883" cy="1129883"/>
          </a:xfrm>
          <a:prstGeom prst="rect">
            <a:avLst/>
          </a:prstGeom>
        </p:spPr>
      </p:pic>
      <p:cxnSp>
        <p:nvCxnSpPr>
          <p:cNvPr id="11" name="Straight Connector 10">
            <a:extLst>
              <a:ext uri="{FF2B5EF4-FFF2-40B4-BE49-F238E27FC236}">
                <a16:creationId xmlns:a16="http://schemas.microsoft.com/office/drawing/2014/main" id="{1350C49D-2896-4376-733D-730406F3A442}"/>
              </a:ext>
            </a:extLst>
          </p:cNvPr>
          <p:cNvCxnSpPr>
            <a:cxnSpLocks/>
          </p:cNvCxnSpPr>
          <p:nvPr/>
        </p:nvCxnSpPr>
        <p:spPr>
          <a:xfrm flipV="1">
            <a:off x="3157117" y="150201"/>
            <a:ext cx="757947" cy="1180032"/>
          </a:xfrm>
          <a:prstGeom prst="line">
            <a:avLst/>
          </a:prstGeom>
          <a:ln w="34925">
            <a:solidFill>
              <a:srgbClr val="253F8F"/>
            </a:solidFill>
          </a:ln>
        </p:spPr>
        <p:style>
          <a:lnRef idx="1">
            <a:schemeClr val="accent1"/>
          </a:lnRef>
          <a:fillRef idx="0">
            <a:schemeClr val="accent1"/>
          </a:fillRef>
          <a:effectRef idx="0">
            <a:schemeClr val="accent1"/>
          </a:effectRef>
          <a:fontRef idx="minor">
            <a:schemeClr val="tx1"/>
          </a:fontRef>
        </p:style>
      </p:cxnSp>
      <p:pic>
        <p:nvPicPr>
          <p:cNvPr id="5" name="Graphic 4">
            <a:extLst>
              <a:ext uri="{FF2B5EF4-FFF2-40B4-BE49-F238E27FC236}">
                <a16:creationId xmlns:a16="http://schemas.microsoft.com/office/drawing/2014/main" id="{933677BF-754B-9F8B-FB67-908076D7BF7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703225895"/>
      </p:ext>
    </p:extLst>
  </p:cSld>
  <p:clrMapOvr>
    <a:masterClrMapping/>
  </p:clrMapOvr>
  <p:transition>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sp>
        <p:nvSpPr>
          <p:cNvPr id="3" name="TextBox 2">
            <a:extLst>
              <a:ext uri="{FF2B5EF4-FFF2-40B4-BE49-F238E27FC236}">
                <a16:creationId xmlns:a16="http://schemas.microsoft.com/office/drawing/2014/main" id="{17E5BF0C-CBB9-B774-7A8A-00AA497E934B}"/>
              </a:ext>
            </a:extLst>
          </p:cNvPr>
          <p:cNvSpPr txBox="1"/>
          <p:nvPr/>
        </p:nvSpPr>
        <p:spPr>
          <a:xfrm>
            <a:off x="3284876" y="121920"/>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380000" y="1727497"/>
            <a:ext cx="11428824" cy="4524315"/>
          </a:xfrm>
          <a:prstGeom prst="rect">
            <a:avLst/>
          </a:prstGeom>
          <a:noFill/>
        </p:spPr>
        <p:txBody>
          <a:bodyPr wrap="square" rtlCol="0">
            <a:spAutoFit/>
          </a:bodyPr>
          <a:lstStyle/>
          <a:p>
            <a:r>
              <a:rPr lang="en-US" sz="2400" b="1" i="1" dirty="0">
                <a:solidFill>
                  <a:srgbClr val="000000"/>
                </a:solidFill>
              </a:rPr>
              <a:t>“Every system is perfectly designed to get the results it gets.” </a:t>
            </a:r>
          </a:p>
          <a:p>
            <a:r>
              <a:rPr lang="en-US" sz="2400" dirty="0">
                <a:solidFill>
                  <a:srgbClr val="000000"/>
                </a:solidFill>
              </a:rPr>
              <a:t>— Dr. Edward Deming</a:t>
            </a:r>
          </a:p>
          <a:p>
            <a:endParaRPr lang="en-US" sz="2400" dirty="0">
              <a:solidFill>
                <a:srgbClr val="000000"/>
              </a:solidFill>
            </a:endParaRPr>
          </a:p>
          <a:p>
            <a:r>
              <a:rPr lang="en-US" sz="2400" dirty="0">
                <a:solidFill>
                  <a:srgbClr val="000000"/>
                </a:solidFill>
              </a:rPr>
              <a:t>Achieving greater adaptability and value delivery requires deep organizational change. You can’t do this without executive buy-in.</a:t>
            </a:r>
          </a:p>
          <a:p>
            <a:br>
              <a:rPr lang="en-US" sz="2400" dirty="0">
                <a:solidFill>
                  <a:srgbClr val="000000"/>
                </a:solidFill>
              </a:rPr>
            </a:br>
            <a:r>
              <a:rPr lang="en-US" sz="2400" dirty="0">
                <a:solidFill>
                  <a:srgbClr val="000000"/>
                </a:solidFill>
              </a:rPr>
              <a:t>Achieving executive buy-in requires executives to develop their own insights into how various organizational design decisions impact organizational adaptability.</a:t>
            </a:r>
          </a:p>
          <a:p>
            <a:endParaRPr lang="en-US" sz="2400" dirty="0">
              <a:solidFill>
                <a:srgbClr val="000000"/>
              </a:solidFill>
            </a:endParaRPr>
          </a:p>
          <a:p>
            <a:r>
              <a:rPr lang="en-US" sz="2400" dirty="0">
                <a:solidFill>
                  <a:srgbClr val="000000"/>
                </a:solidFill>
              </a:rPr>
              <a:t>Once there is a common shared understanding, it becomes possible to create a common shared vision of what changes should be undertaken. Agile Carpentry can help put those changes in place, but only if the executive buy-in to do so exists.</a:t>
            </a:r>
          </a:p>
        </p:txBody>
      </p:sp>
      <p:sp>
        <p:nvSpPr>
          <p:cNvPr id="10" name="TextBox 9">
            <a:extLst>
              <a:ext uri="{FF2B5EF4-FFF2-40B4-BE49-F238E27FC236}">
                <a16:creationId xmlns:a16="http://schemas.microsoft.com/office/drawing/2014/main" id="{27BA7E5D-7F4D-A914-748F-73E07B226B8D}"/>
              </a:ext>
            </a:extLst>
          </p:cNvPr>
          <p:cNvSpPr txBox="1"/>
          <p:nvPr/>
        </p:nvSpPr>
        <p:spPr>
          <a:xfrm>
            <a:off x="6785113" y="-1"/>
            <a:ext cx="5403712" cy="1323439"/>
          </a:xfrm>
          <a:prstGeom prst="rect">
            <a:avLst/>
          </a:prstGeom>
          <a:noFill/>
        </p:spPr>
        <p:txBody>
          <a:bodyPr wrap="square" rtlCol="0">
            <a:spAutoFit/>
          </a:bodyPr>
          <a:lstStyle/>
          <a:p>
            <a:pPr algn="r"/>
            <a:r>
              <a:rPr lang="en-US" sz="4000" b="1" dirty="0">
                <a:solidFill>
                  <a:srgbClr val="253F8F"/>
                </a:solidFill>
              </a:rPr>
              <a:t>Executive Buy-In</a:t>
            </a:r>
          </a:p>
          <a:p>
            <a:pPr algn="r"/>
            <a:r>
              <a:rPr lang="en-US" sz="4000" b="1" dirty="0">
                <a:solidFill>
                  <a:srgbClr val="253F8F"/>
                </a:solidFill>
              </a:rPr>
              <a:t>Required</a:t>
            </a:r>
          </a:p>
        </p:txBody>
      </p:sp>
      <p:pic>
        <p:nvPicPr>
          <p:cNvPr id="8" name="Picture 7">
            <a:extLst>
              <a:ext uri="{FF2B5EF4-FFF2-40B4-BE49-F238E27FC236}">
                <a16:creationId xmlns:a16="http://schemas.microsoft.com/office/drawing/2014/main" id="{805A2F76-042C-1CD3-9947-D41DF0C64736}"/>
              </a:ext>
            </a:extLst>
          </p:cNvPr>
          <p:cNvPicPr>
            <a:picLocks noChangeAspect="1"/>
          </p:cNvPicPr>
          <p:nvPr/>
        </p:nvPicPr>
        <p:blipFill rotWithShape="1">
          <a:blip r:embed="rId3"/>
          <a:srcRect l="5985" t="8486" r="75812" b="65725"/>
          <a:stretch/>
        </p:blipFill>
        <p:spPr>
          <a:xfrm>
            <a:off x="2162624" y="210536"/>
            <a:ext cx="1129883" cy="1129883"/>
          </a:xfrm>
          <a:prstGeom prst="rect">
            <a:avLst/>
          </a:prstGeom>
        </p:spPr>
      </p:pic>
      <p:pic>
        <p:nvPicPr>
          <p:cNvPr id="5" name="Graphic 4">
            <a:extLst>
              <a:ext uri="{FF2B5EF4-FFF2-40B4-BE49-F238E27FC236}">
                <a16:creationId xmlns:a16="http://schemas.microsoft.com/office/drawing/2014/main" id="{BB71D976-2904-E063-14E3-49ACB921E03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4053878078"/>
      </p:ext>
    </p:extLst>
  </p:cSld>
  <p:clrMapOvr>
    <a:masterClrMapping/>
  </p:clrMapOvr>
  <p:transition>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608953"/>
            <a:ext cx="12188825" cy="2963047"/>
          </a:xfrm>
        </p:spPr>
        <p:txBody>
          <a:bodyPr/>
          <a:lstStyle/>
          <a:p>
            <a:r>
              <a:rPr lang="en-US" dirty="0" err="1"/>
              <a:t>Español</a:t>
            </a:r>
            <a:endParaRPr lang="en-US" dirty="0"/>
          </a:p>
          <a:p>
            <a:r>
              <a:rPr lang="en-US" dirty="0"/>
              <a:t>Tambien</a:t>
            </a:r>
          </a:p>
        </p:txBody>
      </p:sp>
      <p:pic>
        <p:nvPicPr>
          <p:cNvPr id="3" name="Graphic 2">
            <a:extLst>
              <a:ext uri="{FF2B5EF4-FFF2-40B4-BE49-F238E27FC236}">
                <a16:creationId xmlns:a16="http://schemas.microsoft.com/office/drawing/2014/main" id="{85AAC487-C84F-0286-4DA6-2019970024C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57462009"/>
      </p:ext>
    </p:extLst>
  </p:cSld>
  <p:clrMapOvr>
    <a:masterClrMapping/>
  </p:clrMapOvr>
  <p:transition>
    <p:wipe dir="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0" y="1857170"/>
            <a:ext cx="12188825" cy="3143660"/>
          </a:xfrm>
        </p:spPr>
        <p:txBody>
          <a:bodyPr/>
          <a:lstStyle/>
          <a:p>
            <a:r>
              <a:rPr lang="en-US" dirty="0"/>
              <a:t>Why</a:t>
            </a:r>
          </a:p>
          <a:p>
            <a:r>
              <a:rPr lang="en-US" dirty="0" err="1"/>
              <a:t>LeSS</a:t>
            </a:r>
            <a:r>
              <a:rPr lang="en-US" dirty="0"/>
              <a:t>?</a:t>
            </a:r>
          </a:p>
        </p:txBody>
      </p:sp>
      <p:pic>
        <p:nvPicPr>
          <p:cNvPr id="4" name="Graphic 3">
            <a:extLst>
              <a:ext uri="{FF2B5EF4-FFF2-40B4-BE49-F238E27FC236}">
                <a16:creationId xmlns:a16="http://schemas.microsoft.com/office/drawing/2014/main" id="{36D0EB5D-478D-2358-EA8F-9191D6FCD3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755539766"/>
      </p:ext>
    </p:extLst>
  </p:cSld>
  <p:clrMapOvr>
    <a:masterClrMapping/>
  </p:clrMapOvr>
  <p:transition>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E87D56-191C-B4A4-F0A3-B44B4574B073}"/>
              </a:ext>
            </a:extLst>
          </p:cNvPr>
          <p:cNvPicPr>
            <a:picLocks noChangeAspect="1"/>
          </p:cNvPicPr>
          <p:nvPr/>
        </p:nvPicPr>
        <p:blipFill>
          <a:blip r:embed="rId3"/>
          <a:stretch>
            <a:fillRect/>
          </a:stretch>
        </p:blipFill>
        <p:spPr>
          <a:xfrm>
            <a:off x="-1" y="0"/>
            <a:ext cx="12188825" cy="6856212"/>
          </a:xfrm>
          <a:prstGeom prst="rect">
            <a:avLst/>
          </a:prstGeom>
        </p:spPr>
      </p:pic>
      <p:sp>
        <p:nvSpPr>
          <p:cNvPr id="4" name="TextBox 3">
            <a:extLst>
              <a:ext uri="{FF2B5EF4-FFF2-40B4-BE49-F238E27FC236}">
                <a16:creationId xmlns:a16="http://schemas.microsoft.com/office/drawing/2014/main" id="{677A7965-C7A4-4532-04D3-582A2966F63F}"/>
              </a:ext>
            </a:extLst>
          </p:cNvPr>
          <p:cNvSpPr txBox="1"/>
          <p:nvPr/>
        </p:nvSpPr>
        <p:spPr>
          <a:xfrm>
            <a:off x="-1" y="6394547"/>
            <a:ext cx="9526582" cy="461665"/>
          </a:xfrm>
          <a:prstGeom prst="rect">
            <a:avLst/>
          </a:prstGeom>
          <a:solidFill>
            <a:schemeClr val="bg1"/>
          </a:solidFill>
        </p:spPr>
        <p:txBody>
          <a:bodyPr wrap="none" rtlCol="0">
            <a:spAutoFit/>
          </a:bodyPr>
          <a:lstStyle/>
          <a:p>
            <a:r>
              <a:rPr lang="en-US" sz="2400" dirty="0" err="1">
                <a:solidFill>
                  <a:srgbClr val="000000"/>
                </a:solidFill>
              </a:rPr>
              <a:t>Puedes</a:t>
            </a:r>
            <a:r>
              <a:rPr lang="en-US" sz="2400" dirty="0">
                <a:solidFill>
                  <a:srgbClr val="000000"/>
                </a:solidFill>
              </a:rPr>
              <a:t> </a:t>
            </a:r>
            <a:r>
              <a:rPr lang="en-US" sz="2400" dirty="0" err="1">
                <a:solidFill>
                  <a:srgbClr val="000000"/>
                </a:solidFill>
              </a:rPr>
              <a:t>aprender</a:t>
            </a:r>
            <a:r>
              <a:rPr lang="en-US" sz="2400" dirty="0">
                <a:solidFill>
                  <a:srgbClr val="000000"/>
                </a:solidFill>
              </a:rPr>
              <a:t> </a:t>
            </a:r>
            <a:r>
              <a:rPr lang="en-US" sz="2400" dirty="0" err="1">
                <a:solidFill>
                  <a:srgbClr val="000000"/>
                </a:solidFill>
              </a:rPr>
              <a:t>más</a:t>
            </a:r>
            <a:r>
              <a:rPr lang="en-US" sz="2400" dirty="0">
                <a:solidFill>
                  <a:srgbClr val="000000"/>
                </a:solidFill>
              </a:rPr>
              <a:t> </a:t>
            </a:r>
            <a:r>
              <a:rPr lang="en-US" sz="2400" dirty="0" err="1">
                <a:solidFill>
                  <a:srgbClr val="000000"/>
                </a:solidFill>
              </a:rPr>
              <a:t>aqui</a:t>
            </a:r>
            <a:r>
              <a:rPr lang="en-US" sz="2400" dirty="0">
                <a:solidFill>
                  <a:srgbClr val="000000"/>
                </a:solidFill>
              </a:rPr>
              <a:t>: </a:t>
            </a:r>
            <a:r>
              <a:rPr lang="en-US" sz="2400" dirty="0">
                <a:hlinkClick r:id="rId4"/>
              </a:rPr>
              <a:t>https://</a:t>
            </a:r>
            <a:r>
              <a:rPr lang="en-US" sz="2400" dirty="0" err="1">
                <a:hlinkClick r:id="rId4"/>
              </a:rPr>
              <a:t>agilecarpentry.com</a:t>
            </a:r>
            <a:r>
              <a:rPr lang="en-US" sz="2400" dirty="0">
                <a:hlinkClick r:id="rId4"/>
              </a:rPr>
              <a:t>/</a:t>
            </a:r>
            <a:r>
              <a:rPr lang="en-US" sz="2400" dirty="0" err="1">
                <a:hlinkClick r:id="rId4"/>
              </a:rPr>
              <a:t>clp</a:t>
            </a:r>
            <a:r>
              <a:rPr lang="en-US" sz="2400" dirty="0">
                <a:hlinkClick r:id="rId4"/>
              </a:rPr>
              <a:t>/</a:t>
            </a:r>
            <a:r>
              <a:rPr lang="en-US" sz="2400" dirty="0" err="1">
                <a:hlinkClick r:id="rId4"/>
              </a:rPr>
              <a:t>sp_global</a:t>
            </a:r>
            <a:r>
              <a:rPr lang="en-US" sz="2400" dirty="0">
                <a:hlinkClick r:id="rId4"/>
              </a:rPr>
              <a:t>/</a:t>
            </a:r>
            <a:endParaRPr lang="en-US" sz="2400" dirty="0"/>
          </a:p>
        </p:txBody>
      </p:sp>
    </p:spTree>
    <p:extLst>
      <p:ext uri="{BB962C8B-B14F-4D97-AF65-F5344CB8AC3E}">
        <p14:creationId xmlns:p14="http://schemas.microsoft.com/office/powerpoint/2010/main" val="238104064"/>
      </p:ext>
    </p:extLst>
  </p:cSld>
  <p:clrMapOvr>
    <a:masterClrMapping/>
  </p:clrMapOvr>
  <p:transition>
    <p:wipe dir="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608953"/>
            <a:ext cx="12188825" cy="2963047"/>
          </a:xfrm>
        </p:spPr>
        <p:txBody>
          <a:bodyPr/>
          <a:lstStyle/>
          <a:p>
            <a:r>
              <a:rPr lang="en-US" dirty="0"/>
              <a:t>Services</a:t>
            </a:r>
          </a:p>
          <a:p>
            <a:r>
              <a:rPr lang="en-US" dirty="0"/>
              <a:t>Available</a:t>
            </a:r>
          </a:p>
        </p:txBody>
      </p:sp>
      <p:pic>
        <p:nvPicPr>
          <p:cNvPr id="3" name="Graphic 2">
            <a:extLst>
              <a:ext uri="{FF2B5EF4-FFF2-40B4-BE49-F238E27FC236}">
                <a16:creationId xmlns:a16="http://schemas.microsoft.com/office/drawing/2014/main" id="{85AAC487-C84F-0286-4DA6-2019970024C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604047020"/>
      </p:ext>
    </p:extLst>
  </p:cSld>
  <p:clrMapOvr>
    <a:masterClrMapping/>
  </p:clrMapOvr>
  <p:transition>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7465" y="136910"/>
            <a:ext cx="1277279" cy="1277279"/>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Services</a:t>
            </a:r>
          </a:p>
          <a:p>
            <a:pPr algn="r"/>
            <a:r>
              <a:rPr lang="en-US" sz="4000" b="1" dirty="0">
                <a:solidFill>
                  <a:srgbClr val="253F8F"/>
                </a:solidFill>
              </a:rPr>
              <a:t>Available</a:t>
            </a:r>
          </a:p>
        </p:txBody>
      </p:sp>
      <p:sp>
        <p:nvSpPr>
          <p:cNvPr id="9" name="TextBox 8">
            <a:extLst>
              <a:ext uri="{FF2B5EF4-FFF2-40B4-BE49-F238E27FC236}">
                <a16:creationId xmlns:a16="http://schemas.microsoft.com/office/drawing/2014/main" id="{F5D5EE23-C946-52AC-7B05-949B613FE7CA}"/>
              </a:ext>
            </a:extLst>
          </p:cNvPr>
          <p:cNvSpPr txBox="1"/>
          <p:nvPr/>
        </p:nvSpPr>
        <p:spPr>
          <a:xfrm>
            <a:off x="590898" y="1730947"/>
            <a:ext cx="11007027" cy="4893647"/>
          </a:xfrm>
          <a:prstGeom prst="rect">
            <a:avLst/>
          </a:prstGeom>
          <a:noFill/>
        </p:spPr>
        <p:txBody>
          <a:bodyPr wrap="square" rtlCol="0">
            <a:spAutoFit/>
          </a:bodyPr>
          <a:lstStyle/>
          <a:p>
            <a:r>
              <a:rPr lang="en-US" sz="2400" dirty="0">
                <a:solidFill>
                  <a:srgbClr val="000000"/>
                </a:solidFill>
              </a:rPr>
              <a:t>An in-person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for Executives</a:t>
            </a:r>
            <a:r>
              <a:rPr lang="en-US" sz="2400" dirty="0">
                <a:solidFill>
                  <a:srgbClr val="000000"/>
                </a:solidFill>
              </a:rPr>
              <a:t> or </a:t>
            </a:r>
            <a:r>
              <a:rPr lang="en-US" sz="2400" i="1" dirty="0">
                <a:solidFill>
                  <a:srgbClr val="000000"/>
                </a:solidFill>
              </a:rPr>
              <a:t>Certified </a:t>
            </a:r>
            <a:r>
              <a:rPr lang="en-US" sz="2400" i="1" dirty="0" err="1">
                <a:solidFill>
                  <a:srgbClr val="000000"/>
                </a:solidFill>
              </a:rPr>
              <a:t>LeSS</a:t>
            </a:r>
            <a:r>
              <a:rPr lang="en-US" sz="2400" i="1" dirty="0">
                <a:solidFill>
                  <a:srgbClr val="000000"/>
                </a:solidFill>
              </a:rPr>
              <a:t> Practitioner</a:t>
            </a:r>
            <a:r>
              <a:rPr lang="en-US" sz="2400" dirty="0">
                <a:solidFill>
                  <a:srgbClr val="000000"/>
                </a:solidFill>
              </a:rPr>
              <a:t> course is the best approach for establishing an initial relationship and on-going dialogue. This helps to establish trust, understanding, and alignment. The natural next step is to stand-up a few initial teams in a </a:t>
            </a:r>
            <a:r>
              <a:rPr lang="en-US" sz="2400" dirty="0" err="1">
                <a:solidFill>
                  <a:srgbClr val="000000"/>
                </a:solidFill>
              </a:rPr>
              <a:t>LeSS</a:t>
            </a:r>
            <a:r>
              <a:rPr lang="en-US" sz="2400" dirty="0">
                <a:solidFill>
                  <a:srgbClr val="000000"/>
                </a:solidFill>
              </a:rPr>
              <a:t> structure. </a:t>
            </a:r>
          </a:p>
          <a:p>
            <a:endParaRPr lang="en-US" sz="2400" dirty="0">
              <a:solidFill>
                <a:srgbClr val="000000"/>
              </a:solidFill>
            </a:endParaRPr>
          </a:p>
          <a:p>
            <a:r>
              <a:rPr lang="en-US" sz="2400" dirty="0">
                <a:solidFill>
                  <a:srgbClr val="000000"/>
                </a:solidFill>
              </a:rPr>
              <a:t>To help with this, the following services are available on a global basis:</a:t>
            </a:r>
          </a:p>
          <a:p>
            <a:pPr marL="342900" indent="-342900">
              <a:buFont typeface="Arial" panose="020B0604020202020204" pitchFamily="34" charset="0"/>
              <a:buChar char="•"/>
            </a:pPr>
            <a:r>
              <a:rPr lang="en-US" sz="2400" dirty="0">
                <a:solidFill>
                  <a:srgbClr val="000000"/>
                </a:solidFill>
              </a:rPr>
              <a:t>Stand-alone training</a:t>
            </a:r>
          </a:p>
          <a:p>
            <a:pPr marL="800100" lvl="1" indent="-342900">
              <a:buFont typeface="Arial" panose="020B0604020202020204" pitchFamily="34" charset="0"/>
              <a:buChar char="•"/>
            </a:pPr>
            <a:r>
              <a:rPr lang="en-US" sz="2400" dirty="0">
                <a:solidFill>
                  <a:srgbClr val="000000"/>
                </a:solidFill>
              </a:rPr>
              <a:t>Certified </a:t>
            </a:r>
            <a:r>
              <a:rPr lang="en-US" sz="2400" dirty="0" err="1">
                <a:solidFill>
                  <a:srgbClr val="000000"/>
                </a:solidFill>
              </a:rPr>
              <a:t>LeSS</a:t>
            </a:r>
            <a:r>
              <a:rPr lang="en-US" sz="2400" dirty="0">
                <a:solidFill>
                  <a:srgbClr val="000000"/>
                </a:solidFill>
              </a:rPr>
              <a:t> Practitioner</a:t>
            </a:r>
          </a:p>
          <a:p>
            <a:pPr marL="800100" lvl="1" indent="-342900">
              <a:buFont typeface="Arial" panose="020B0604020202020204" pitchFamily="34" charset="0"/>
              <a:buChar char="•"/>
            </a:pPr>
            <a:r>
              <a:rPr lang="en-US" sz="2400" dirty="0">
                <a:solidFill>
                  <a:srgbClr val="000000"/>
                </a:solidFill>
              </a:rPr>
              <a:t>Certified </a:t>
            </a:r>
            <a:r>
              <a:rPr lang="en-US" sz="2400" dirty="0" err="1">
                <a:solidFill>
                  <a:srgbClr val="000000"/>
                </a:solidFill>
              </a:rPr>
              <a:t>LeSS</a:t>
            </a:r>
            <a:r>
              <a:rPr lang="en-US" sz="2400" dirty="0">
                <a:solidFill>
                  <a:srgbClr val="000000"/>
                </a:solidFill>
              </a:rPr>
              <a:t> for Executives</a:t>
            </a:r>
          </a:p>
          <a:p>
            <a:pPr marL="342900" indent="-342900">
              <a:buFont typeface="Arial" panose="020B0604020202020204" pitchFamily="34" charset="0"/>
              <a:buChar char="•"/>
            </a:pPr>
            <a:r>
              <a:rPr lang="en-US" sz="2400" dirty="0">
                <a:solidFill>
                  <a:srgbClr val="000000"/>
                </a:solidFill>
              </a:rPr>
              <a:t>Training and launching teams</a:t>
            </a:r>
          </a:p>
          <a:p>
            <a:pPr marL="342900" indent="-342900">
              <a:buFont typeface="Arial" panose="020B0604020202020204" pitchFamily="34" charset="0"/>
              <a:buChar char="•"/>
            </a:pPr>
            <a:r>
              <a:rPr lang="en-US" sz="2400" dirty="0">
                <a:solidFill>
                  <a:srgbClr val="000000"/>
                </a:solidFill>
              </a:rPr>
              <a:t>Long-term coaching</a:t>
            </a:r>
          </a:p>
          <a:p>
            <a:pPr marL="800100" lvl="1" indent="-342900">
              <a:buFont typeface="Arial" panose="020B0604020202020204" pitchFamily="34" charset="0"/>
              <a:buChar char="•"/>
            </a:pPr>
            <a:r>
              <a:rPr lang="en-US" sz="2400" dirty="0">
                <a:solidFill>
                  <a:srgbClr val="000000"/>
                </a:solidFill>
              </a:rPr>
              <a:t>Cadenced in-person trips every few Sprints</a:t>
            </a:r>
          </a:p>
          <a:p>
            <a:pPr marL="800100" lvl="1" indent="-342900">
              <a:buFont typeface="Arial" panose="020B0604020202020204" pitchFamily="34" charset="0"/>
              <a:buChar char="•"/>
            </a:pPr>
            <a:r>
              <a:rPr lang="en-US" sz="2400" dirty="0">
                <a:solidFill>
                  <a:srgbClr val="000000"/>
                </a:solidFill>
              </a:rPr>
              <a:t>Remote advisory services</a:t>
            </a:r>
          </a:p>
        </p:txBody>
      </p:sp>
      <p:pic>
        <p:nvPicPr>
          <p:cNvPr id="10" name="Graphic 9">
            <a:extLst>
              <a:ext uri="{FF2B5EF4-FFF2-40B4-BE49-F238E27FC236}">
                <a16:creationId xmlns:a16="http://schemas.microsoft.com/office/drawing/2014/main" id="{7FDDBD91-7678-180A-5F8F-0BDFB394689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903188926"/>
      </p:ext>
    </p:extLst>
  </p:cSld>
  <p:clrMapOvr>
    <a:masterClrMapping/>
  </p:clrMapOvr>
  <p:transition>
    <p:wipe dir="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raphic 4">
            <a:extLst>
              <a:ext uri="{FF2B5EF4-FFF2-40B4-BE49-F238E27FC236}">
                <a16:creationId xmlns:a16="http://schemas.microsoft.com/office/drawing/2014/main" id="{6A0F9E24-2474-BF03-B464-8B50379EBDC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286430" y="1923574"/>
            <a:ext cx="2676537" cy="2676537"/>
          </a:xfrm>
          <a:prstGeom prst="rect">
            <a:avLst/>
          </a:prstGeom>
        </p:spPr>
      </p:pic>
      <p:sp>
        <p:nvSpPr>
          <p:cNvPr id="7" name="TextBox 6">
            <a:extLst>
              <a:ext uri="{FF2B5EF4-FFF2-40B4-BE49-F238E27FC236}">
                <a16:creationId xmlns:a16="http://schemas.microsoft.com/office/drawing/2014/main" id="{075A93A8-432E-0982-9F51-FEF08DD2D9D9}"/>
              </a:ext>
            </a:extLst>
          </p:cNvPr>
          <p:cNvSpPr txBox="1"/>
          <p:nvPr/>
        </p:nvSpPr>
        <p:spPr>
          <a:xfrm>
            <a:off x="7665057" y="-1"/>
            <a:ext cx="4523767" cy="1323439"/>
          </a:xfrm>
          <a:prstGeom prst="rect">
            <a:avLst/>
          </a:prstGeom>
          <a:noFill/>
        </p:spPr>
        <p:txBody>
          <a:bodyPr wrap="square" rtlCol="0">
            <a:spAutoFit/>
          </a:bodyPr>
          <a:lstStyle/>
          <a:p>
            <a:pPr algn="r"/>
            <a:r>
              <a:rPr lang="en-US" sz="4000" b="1" dirty="0">
                <a:solidFill>
                  <a:srgbClr val="253F8F"/>
                </a:solidFill>
              </a:rPr>
              <a:t>Contact</a:t>
            </a:r>
          </a:p>
          <a:p>
            <a:pPr algn="r"/>
            <a:r>
              <a:rPr lang="en-US" sz="4000" b="1" dirty="0">
                <a:solidFill>
                  <a:srgbClr val="253F8F"/>
                </a:solidFill>
              </a:rPr>
              <a:t>Details</a:t>
            </a:r>
          </a:p>
        </p:txBody>
      </p:sp>
      <p:sp>
        <p:nvSpPr>
          <p:cNvPr id="9" name="TextBox 8">
            <a:extLst>
              <a:ext uri="{FF2B5EF4-FFF2-40B4-BE49-F238E27FC236}">
                <a16:creationId xmlns:a16="http://schemas.microsoft.com/office/drawing/2014/main" id="{F5D5EE23-C946-52AC-7B05-949B613FE7CA}"/>
              </a:ext>
            </a:extLst>
          </p:cNvPr>
          <p:cNvSpPr txBox="1"/>
          <p:nvPr/>
        </p:nvSpPr>
        <p:spPr>
          <a:xfrm>
            <a:off x="5746009" y="1923574"/>
            <a:ext cx="4325659" cy="2677656"/>
          </a:xfrm>
          <a:prstGeom prst="rect">
            <a:avLst/>
          </a:prstGeom>
          <a:noFill/>
        </p:spPr>
        <p:txBody>
          <a:bodyPr wrap="square" rtlCol="0">
            <a:spAutoFit/>
          </a:bodyPr>
          <a:lstStyle/>
          <a:p>
            <a:r>
              <a:rPr lang="en-US" sz="2400" dirty="0">
                <a:solidFill>
                  <a:srgbClr val="000000"/>
                </a:solidFill>
              </a:rPr>
              <a:t>James Carpenter</a:t>
            </a:r>
          </a:p>
          <a:p>
            <a:r>
              <a:rPr lang="en-US" sz="2400" dirty="0">
                <a:solidFill>
                  <a:srgbClr val="000000"/>
                </a:solidFill>
              </a:rPr>
              <a:t>Certified </a:t>
            </a:r>
            <a:r>
              <a:rPr lang="en-US" sz="2400" dirty="0" err="1">
                <a:solidFill>
                  <a:srgbClr val="000000"/>
                </a:solidFill>
              </a:rPr>
              <a:t>LeSS</a:t>
            </a:r>
            <a:r>
              <a:rPr lang="en-US" sz="2400" dirty="0">
                <a:solidFill>
                  <a:srgbClr val="000000"/>
                </a:solidFill>
              </a:rPr>
              <a:t> Trainer</a:t>
            </a:r>
          </a:p>
          <a:p>
            <a:r>
              <a:rPr lang="en-US" sz="2400" dirty="0">
                <a:solidFill>
                  <a:srgbClr val="000000"/>
                </a:solidFill>
              </a:rPr>
              <a:t>Agile Carpentry</a:t>
            </a:r>
          </a:p>
          <a:p>
            <a:r>
              <a:rPr lang="en-US" sz="2400" dirty="0">
                <a:solidFill>
                  <a:srgbClr val="000000"/>
                </a:solidFill>
              </a:rPr>
              <a:t>Milwaukee, WI, U.S.A.</a:t>
            </a:r>
          </a:p>
          <a:p>
            <a:r>
              <a:rPr lang="en-US" sz="2400" dirty="0">
                <a:solidFill>
                  <a:srgbClr val="000000"/>
                </a:solidFill>
              </a:rPr>
              <a:t>+1 832-677-7247</a:t>
            </a:r>
          </a:p>
          <a:p>
            <a:r>
              <a:rPr lang="en-US" sz="2400" dirty="0">
                <a:solidFill>
                  <a:srgbClr val="000000"/>
                </a:solidFill>
                <a:hlinkClick r:id="rId5"/>
              </a:rPr>
              <a:t>james@agilecarpentry.com</a:t>
            </a:r>
            <a:endParaRPr lang="en-US" sz="2400" dirty="0">
              <a:solidFill>
                <a:srgbClr val="000000"/>
              </a:solidFill>
            </a:endParaRPr>
          </a:p>
          <a:p>
            <a:r>
              <a:rPr lang="en-US" sz="2400" dirty="0">
                <a:solidFill>
                  <a:srgbClr val="000000"/>
                </a:solidFill>
                <a:hlinkClick r:id="rId6"/>
              </a:rPr>
              <a:t>https://agilecarpentry.com/</a:t>
            </a:r>
            <a:endParaRPr lang="en-US" sz="2400" dirty="0">
              <a:solidFill>
                <a:srgbClr val="000000"/>
              </a:solidFill>
            </a:endParaRPr>
          </a:p>
        </p:txBody>
      </p:sp>
    </p:spTree>
    <p:extLst>
      <p:ext uri="{BB962C8B-B14F-4D97-AF65-F5344CB8AC3E}">
        <p14:creationId xmlns:p14="http://schemas.microsoft.com/office/powerpoint/2010/main" val="592615926"/>
      </p:ext>
    </p:extLst>
  </p:cSld>
  <p:clrMapOvr>
    <a:masterClrMapping/>
  </p:clrMapOvr>
  <p:transition>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293708" y="2518231"/>
            <a:ext cx="3185488" cy="1200329"/>
          </a:xfrm>
          <a:prstGeom prst="rect">
            <a:avLst/>
          </a:prstGeom>
          <a:noFill/>
        </p:spPr>
        <p:txBody>
          <a:bodyPr wrap="none" rtlCol="0">
            <a:spAutoFit/>
          </a:bodyPr>
          <a:lstStyle/>
          <a:p>
            <a:pPr algn="ctr"/>
            <a:r>
              <a:rPr lang="en-US" sz="3600" b="1" dirty="0">
                <a:solidFill>
                  <a:srgbClr val="000000"/>
                </a:solidFill>
              </a:rPr>
              <a:t>Greater</a:t>
            </a:r>
          </a:p>
          <a:p>
            <a:pPr algn="ctr"/>
            <a:r>
              <a:rPr lang="en-US" sz="3600" b="1" dirty="0">
                <a:solidFill>
                  <a:srgbClr val="000000"/>
                </a:solidFill>
              </a:rPr>
              <a:t>Adaptiveness</a:t>
            </a:r>
          </a:p>
        </p:txBody>
      </p:sp>
      <p:sp>
        <p:nvSpPr>
          <p:cNvPr id="5" name="TextBox 4">
            <a:extLst>
              <a:ext uri="{FF2B5EF4-FFF2-40B4-BE49-F238E27FC236}">
                <a16:creationId xmlns:a16="http://schemas.microsoft.com/office/drawing/2014/main" id="{6157A833-B97B-C2E7-5D75-AB7DAA7BA323}"/>
              </a:ext>
            </a:extLst>
          </p:cNvPr>
          <p:cNvSpPr txBox="1"/>
          <p:nvPr/>
        </p:nvSpPr>
        <p:spPr>
          <a:xfrm>
            <a:off x="7749870" y="2884026"/>
            <a:ext cx="723275" cy="646331"/>
          </a:xfrm>
          <a:prstGeom prst="rect">
            <a:avLst/>
          </a:prstGeom>
          <a:noFill/>
        </p:spPr>
        <p:txBody>
          <a:bodyPr wrap="none" rtlCol="0">
            <a:spAutoFit/>
          </a:bodyPr>
          <a:lstStyle/>
          <a:p>
            <a:r>
              <a:rPr lang="en-US" sz="3600" dirty="0">
                <a:solidFill>
                  <a:srgbClr val="000000"/>
                </a:solidFill>
              </a:rPr>
              <a:t>=&gt;</a:t>
            </a:r>
          </a:p>
        </p:txBody>
      </p:sp>
      <p:sp>
        <p:nvSpPr>
          <p:cNvPr id="7" name="TextBox 6">
            <a:extLst>
              <a:ext uri="{FF2B5EF4-FFF2-40B4-BE49-F238E27FC236}">
                <a16:creationId xmlns:a16="http://schemas.microsoft.com/office/drawing/2014/main" id="{D153C11E-CF47-DCEA-5E6C-29F17419FE3C}"/>
              </a:ext>
            </a:extLst>
          </p:cNvPr>
          <p:cNvSpPr txBox="1"/>
          <p:nvPr/>
        </p:nvSpPr>
        <p:spPr>
          <a:xfrm>
            <a:off x="4893507" y="2518231"/>
            <a:ext cx="2401809" cy="1740765"/>
          </a:xfrm>
          <a:prstGeom prst="rect">
            <a:avLst/>
          </a:prstGeom>
          <a:noFill/>
        </p:spPr>
        <p:txBody>
          <a:bodyPr wrap="square" rtlCol="0">
            <a:spAutoFit/>
          </a:bodyPr>
          <a:lstStyle/>
          <a:p>
            <a:pPr algn="ctr"/>
            <a:r>
              <a:rPr lang="en-US" sz="3600" b="1" dirty="0">
                <a:solidFill>
                  <a:srgbClr val="000000"/>
                </a:solidFill>
              </a:rPr>
              <a:t>Greater Customer Value</a:t>
            </a:r>
          </a:p>
        </p:txBody>
      </p:sp>
      <p:sp>
        <p:nvSpPr>
          <p:cNvPr id="8" name="TextBox 7">
            <a:extLst>
              <a:ext uri="{FF2B5EF4-FFF2-40B4-BE49-F238E27FC236}">
                <a16:creationId xmlns:a16="http://schemas.microsoft.com/office/drawing/2014/main" id="{F79E538D-163A-18FA-B70A-A1BFF3F54C20}"/>
              </a:ext>
            </a:extLst>
          </p:cNvPr>
          <p:cNvSpPr txBox="1"/>
          <p:nvPr/>
        </p:nvSpPr>
        <p:spPr>
          <a:xfrm>
            <a:off x="8993302" y="2518231"/>
            <a:ext cx="2116657" cy="1200329"/>
          </a:xfrm>
          <a:prstGeom prst="rect">
            <a:avLst/>
          </a:prstGeom>
          <a:noFill/>
        </p:spPr>
        <p:txBody>
          <a:bodyPr wrap="square" rtlCol="0">
            <a:spAutoFit/>
          </a:bodyPr>
          <a:lstStyle/>
          <a:p>
            <a:pPr algn="ctr"/>
            <a:r>
              <a:rPr lang="en-US" sz="3600" b="1" dirty="0">
                <a:solidFill>
                  <a:srgbClr val="000000"/>
                </a:solidFill>
              </a:rPr>
              <a:t>Greater Revenue</a:t>
            </a:r>
          </a:p>
        </p:txBody>
      </p:sp>
      <p:sp>
        <p:nvSpPr>
          <p:cNvPr id="9" name="TextBox 8">
            <a:extLst>
              <a:ext uri="{FF2B5EF4-FFF2-40B4-BE49-F238E27FC236}">
                <a16:creationId xmlns:a16="http://schemas.microsoft.com/office/drawing/2014/main" id="{4399CD94-1622-F736-1C7D-6B896C09222E}"/>
              </a:ext>
            </a:extLst>
          </p:cNvPr>
          <p:cNvSpPr txBox="1"/>
          <p:nvPr/>
        </p:nvSpPr>
        <p:spPr>
          <a:xfrm>
            <a:off x="3710525" y="2884026"/>
            <a:ext cx="723275" cy="646331"/>
          </a:xfrm>
          <a:prstGeom prst="rect">
            <a:avLst/>
          </a:prstGeom>
          <a:noFill/>
        </p:spPr>
        <p:txBody>
          <a:bodyPr wrap="none" rtlCol="0">
            <a:spAutoFit/>
          </a:bodyPr>
          <a:lstStyle/>
          <a:p>
            <a:r>
              <a:rPr lang="en-US" sz="3600" dirty="0">
                <a:solidFill>
                  <a:srgbClr val="000000"/>
                </a:solidFill>
              </a:rPr>
              <a:t>=&gt;</a:t>
            </a:r>
          </a:p>
        </p:txBody>
      </p:sp>
      <p:sp>
        <p:nvSpPr>
          <p:cNvPr id="11" name="TextBox 10">
            <a:extLst>
              <a:ext uri="{FF2B5EF4-FFF2-40B4-BE49-F238E27FC236}">
                <a16:creationId xmlns:a16="http://schemas.microsoft.com/office/drawing/2014/main" id="{E8F54CD6-4CE0-E0C9-A923-166565FD43C8}"/>
              </a:ext>
            </a:extLst>
          </p:cNvPr>
          <p:cNvSpPr txBox="1"/>
          <p:nvPr/>
        </p:nvSpPr>
        <p:spPr>
          <a:xfrm>
            <a:off x="9867356" y="-1"/>
            <a:ext cx="2321469" cy="1323439"/>
          </a:xfrm>
          <a:prstGeom prst="rect">
            <a:avLst/>
          </a:prstGeom>
          <a:noFill/>
        </p:spPr>
        <p:txBody>
          <a:bodyPr wrap="none" rtlCol="0">
            <a:spAutoFit/>
          </a:bodyPr>
          <a:lstStyle/>
          <a:p>
            <a:pPr algn="r"/>
            <a:r>
              <a:rPr lang="en-US" sz="4000" b="1" dirty="0">
                <a:solidFill>
                  <a:srgbClr val="253F8F"/>
                </a:solidFill>
              </a:rPr>
              <a:t>Greater</a:t>
            </a:r>
          </a:p>
          <a:p>
            <a:pPr algn="r"/>
            <a:r>
              <a:rPr lang="en-US" sz="4000" b="1" dirty="0">
                <a:solidFill>
                  <a:srgbClr val="253F8F"/>
                </a:solidFill>
              </a:rPr>
              <a:t>Revenue</a:t>
            </a:r>
            <a:endParaRPr lang="en-US" sz="2400" b="1" dirty="0">
              <a:solidFill>
                <a:srgbClr val="253F8F"/>
              </a:solidFill>
            </a:endParaRPr>
          </a:p>
        </p:txBody>
      </p:sp>
      <p:pic>
        <p:nvPicPr>
          <p:cNvPr id="12" name="Graphic 11">
            <a:extLst>
              <a:ext uri="{FF2B5EF4-FFF2-40B4-BE49-F238E27FC236}">
                <a16:creationId xmlns:a16="http://schemas.microsoft.com/office/drawing/2014/main" id="{505E3A86-4026-DC61-32A0-56D9606051D7}"/>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3437309221"/>
      </p:ext>
    </p:extLst>
  </p:cSld>
  <p:clrMapOvr>
    <a:masterClrMapping/>
  </p:clrMapOvr>
  <p:transition>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770458" y="1627530"/>
            <a:ext cx="10872901" cy="4154984"/>
          </a:xfrm>
          <a:prstGeom prst="rect">
            <a:avLst/>
          </a:prstGeom>
          <a:noFill/>
        </p:spPr>
        <p:txBody>
          <a:bodyPr wrap="square" rtlCol="0">
            <a:spAutoFit/>
          </a:bodyPr>
          <a:lstStyle/>
          <a:p>
            <a:r>
              <a:rPr lang="en-US" sz="2400" i="1" dirty="0" err="1">
                <a:solidFill>
                  <a:srgbClr val="000000"/>
                </a:solidFill>
              </a:rPr>
              <a:t>LeSS</a:t>
            </a:r>
            <a:r>
              <a:rPr lang="en-US" sz="2400" dirty="0">
                <a:solidFill>
                  <a:srgbClr val="000000"/>
                </a:solidFill>
              </a:rPr>
              <a:t> is an organizational system for product development aimed at </a:t>
            </a:r>
            <a:r>
              <a:rPr lang="en-US" sz="2400" b="1" dirty="0">
                <a:solidFill>
                  <a:srgbClr val="000000"/>
                </a:solidFill>
              </a:rPr>
              <a:t>maximizing an organization’s adaptiveness</a:t>
            </a:r>
            <a:r>
              <a:rPr lang="en-US" sz="2400" dirty="0">
                <a:solidFill>
                  <a:srgbClr val="000000"/>
                </a:solidFill>
              </a:rPr>
              <a:t>. With adaptiveness (or agility, the original intent of agile development) we mean optimizing towards:</a:t>
            </a:r>
          </a:p>
          <a:p>
            <a:endParaRPr lang="en-US" sz="2400" dirty="0">
              <a:solidFill>
                <a:srgbClr val="000000"/>
              </a:solidFill>
            </a:endParaRPr>
          </a:p>
          <a:p>
            <a:pPr marL="457200" indent="-457200">
              <a:buFont typeface="Arial" panose="020B0604020202020204" pitchFamily="34" charset="0"/>
              <a:buChar char="•"/>
            </a:pPr>
            <a:r>
              <a:rPr lang="en-US" sz="2400" b="1" dirty="0">
                <a:solidFill>
                  <a:srgbClr val="000000"/>
                </a:solidFill>
              </a:rPr>
              <a:t>Ability to change direction with relatively low cost</a:t>
            </a:r>
            <a:r>
              <a:rPr lang="en-US" sz="2400" dirty="0">
                <a:solidFill>
                  <a:srgbClr val="000000"/>
                </a:solidFill>
              </a:rPr>
              <a:t>, primarily based on discovery through frequent delivery, for…</a:t>
            </a:r>
          </a:p>
          <a:p>
            <a:pPr marL="457200" indent="-457200">
              <a:buFont typeface="Arial" panose="020B0604020202020204" pitchFamily="34" charset="0"/>
              <a:buChar char="•"/>
            </a:pPr>
            <a:r>
              <a:rPr lang="en-US" sz="2400" b="1" dirty="0">
                <a:solidFill>
                  <a:srgbClr val="000000"/>
                </a:solidFill>
              </a:rPr>
              <a:t>Maximizing value delivered</a:t>
            </a:r>
            <a:r>
              <a:rPr lang="en-US" sz="2400" dirty="0">
                <a:solidFill>
                  <a:srgbClr val="000000"/>
                </a:solidFill>
              </a:rPr>
              <a:t> to customers and end-users.</a:t>
            </a:r>
          </a:p>
          <a:p>
            <a:endParaRPr lang="en-US" sz="2400" dirty="0">
              <a:solidFill>
                <a:srgbClr val="000000"/>
              </a:solidFill>
            </a:endParaRPr>
          </a:p>
          <a:p>
            <a:r>
              <a:rPr lang="en-US" sz="2400" i="1" dirty="0" err="1">
                <a:solidFill>
                  <a:srgbClr val="000000"/>
                </a:solidFill>
              </a:rPr>
              <a:t>LeSS</a:t>
            </a:r>
            <a:r>
              <a:rPr lang="en-US" sz="2400" dirty="0">
                <a:solidFill>
                  <a:srgbClr val="000000"/>
                </a:solidFill>
              </a:rPr>
              <a:t> is the result of two decades of Go See, systems thinking, and experimenting to achieve organizational adaptiveness.</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8669912" y="-1"/>
            <a:ext cx="3518913" cy="1323439"/>
          </a:xfrm>
          <a:prstGeom prst="rect">
            <a:avLst/>
          </a:prstGeom>
          <a:noFill/>
        </p:spPr>
        <p:txBody>
          <a:bodyPr wrap="none" rtlCol="0">
            <a:spAutoFit/>
          </a:bodyPr>
          <a:lstStyle/>
          <a:p>
            <a:pPr algn="r"/>
            <a:r>
              <a:rPr lang="en-US" sz="4000" b="1" dirty="0">
                <a:solidFill>
                  <a:srgbClr val="253F8F"/>
                </a:solidFill>
              </a:rPr>
              <a:t>Achieving</a:t>
            </a:r>
          </a:p>
          <a:p>
            <a:pPr algn="r"/>
            <a:r>
              <a:rPr lang="en-US" sz="4000" b="1" dirty="0">
                <a:solidFill>
                  <a:srgbClr val="253F8F"/>
                </a:solidFill>
              </a:rPr>
              <a:t>Adaptiveness</a:t>
            </a:r>
            <a:endParaRPr lang="en-US" sz="2400" b="1" dirty="0">
              <a:solidFill>
                <a:srgbClr val="253F8F"/>
              </a:solidFill>
            </a:endParaRPr>
          </a:p>
        </p:txBody>
      </p:sp>
      <p:pic>
        <p:nvPicPr>
          <p:cNvPr id="11" name="Graphic 10">
            <a:extLst>
              <a:ext uri="{FF2B5EF4-FFF2-40B4-BE49-F238E27FC236}">
                <a16:creationId xmlns:a16="http://schemas.microsoft.com/office/drawing/2014/main" id="{8F1B79F2-A1F7-16B1-7134-F2AB296929E5}"/>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072897782"/>
      </p:ext>
    </p:extLst>
  </p:cSld>
  <p:clrMapOvr>
    <a:masterClrMapping/>
  </p:clrMapOvr>
  <p:transition>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957641" y="1654030"/>
            <a:ext cx="9958502" cy="4524315"/>
          </a:xfrm>
          <a:prstGeom prst="rect">
            <a:avLst/>
          </a:prstGeom>
          <a:noFill/>
        </p:spPr>
        <p:txBody>
          <a:bodyPr wrap="square" rtlCol="0">
            <a:spAutoFit/>
          </a:bodyPr>
          <a:lstStyle/>
          <a:p>
            <a:r>
              <a:rPr lang="en-US" sz="2400" dirty="0">
                <a:solidFill>
                  <a:srgbClr val="000000"/>
                </a:solidFill>
              </a:rPr>
              <a:t>Many companies are keen to adopt the latest ‘agile’ process as long as it doesn’t result in much change. It must be safe. But typically minimal change brings minimal benefit.</a:t>
            </a:r>
          </a:p>
          <a:p>
            <a:endParaRPr lang="en-US" sz="2400" dirty="0">
              <a:solidFill>
                <a:srgbClr val="000000"/>
              </a:solidFill>
            </a:endParaRPr>
          </a:p>
          <a:p>
            <a:r>
              <a:rPr lang="en-US" sz="2400" b="1" dirty="0" err="1">
                <a:solidFill>
                  <a:srgbClr val="000000"/>
                </a:solidFill>
              </a:rPr>
              <a:t>LeSS</a:t>
            </a:r>
            <a:r>
              <a:rPr lang="en-US" sz="2400" b="1" dirty="0">
                <a:solidFill>
                  <a:srgbClr val="000000"/>
                </a:solidFill>
              </a:rPr>
              <a:t> takes a systems approach to organizations.</a:t>
            </a:r>
            <a:r>
              <a:rPr lang="en-US" sz="2400" dirty="0">
                <a:solidFill>
                  <a:srgbClr val="000000"/>
                </a:solidFill>
              </a:rPr>
              <a:t> An organization is at least the sum of the people, customers, structure, policies, processes, and practices, plus their interaction effects… and to achieve adaptiveness, cheap and easy change, these are all likely to be impacted, changed and aligned. Only focusing on adopting a mere process framework and likewise on just local team agility, will not achieve systemic organizational adaptiveness.</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612479" y="-1"/>
            <a:ext cx="2576346" cy="1323439"/>
          </a:xfrm>
          <a:prstGeom prst="rect">
            <a:avLst/>
          </a:prstGeom>
          <a:noFill/>
        </p:spPr>
        <p:txBody>
          <a:bodyPr wrap="none" rtlCol="0">
            <a:spAutoFit/>
          </a:bodyPr>
          <a:lstStyle/>
          <a:p>
            <a:pPr algn="r"/>
            <a:r>
              <a:rPr lang="en-US" sz="4000" b="1" dirty="0">
                <a:solidFill>
                  <a:srgbClr val="253F8F"/>
                </a:solidFill>
              </a:rPr>
              <a:t>Systems</a:t>
            </a:r>
          </a:p>
          <a:p>
            <a:pPr algn="r"/>
            <a:r>
              <a:rPr lang="en-US" sz="4000" b="1" dirty="0">
                <a:solidFill>
                  <a:srgbClr val="253F8F"/>
                </a:solidFill>
              </a:rPr>
              <a:t>Approach</a:t>
            </a:r>
            <a:endParaRPr lang="en-US" sz="2400" b="1" dirty="0">
              <a:solidFill>
                <a:srgbClr val="253F8F"/>
              </a:solidFill>
            </a:endParaRPr>
          </a:p>
        </p:txBody>
      </p:sp>
      <p:pic>
        <p:nvPicPr>
          <p:cNvPr id="5" name="Graphic 4">
            <a:extLst>
              <a:ext uri="{FF2B5EF4-FFF2-40B4-BE49-F238E27FC236}">
                <a16:creationId xmlns:a16="http://schemas.microsoft.com/office/drawing/2014/main" id="{6129A570-1C5E-B03C-8830-6F853CC8D12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746345642"/>
      </p:ext>
    </p:extLst>
  </p:cSld>
  <p:clrMapOvr>
    <a:masterClrMapping/>
  </p:clrMapOvr>
  <p:transition>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4" name="TextBox 3">
            <a:extLst>
              <a:ext uri="{FF2B5EF4-FFF2-40B4-BE49-F238E27FC236}">
                <a16:creationId xmlns:a16="http://schemas.microsoft.com/office/drawing/2014/main" id="{24068D0F-49E8-4F9A-6E63-D0AB1DF6F153}"/>
              </a:ext>
            </a:extLst>
          </p:cNvPr>
          <p:cNvSpPr txBox="1"/>
          <p:nvPr/>
        </p:nvSpPr>
        <p:spPr>
          <a:xfrm>
            <a:off x="590898" y="1579262"/>
            <a:ext cx="11007027" cy="4893647"/>
          </a:xfrm>
          <a:prstGeom prst="rect">
            <a:avLst/>
          </a:prstGeom>
          <a:noFill/>
        </p:spPr>
        <p:txBody>
          <a:bodyPr wrap="square" rtlCol="0">
            <a:spAutoFit/>
          </a:bodyPr>
          <a:lstStyle/>
          <a:p>
            <a:r>
              <a:rPr lang="en-US" sz="2400" dirty="0">
                <a:solidFill>
                  <a:srgbClr val="000000"/>
                </a:solidFill>
              </a:rPr>
              <a:t>Some key barriers to adaptiveness are organizational complexity and too much </a:t>
            </a:r>
            <a:r>
              <a:rPr lang="en-US" sz="2400" i="1" dirty="0">
                <a:solidFill>
                  <a:srgbClr val="000000"/>
                </a:solidFill>
              </a:rPr>
              <a:t>single</a:t>
            </a:r>
            <a:r>
              <a:rPr lang="en-US" sz="2400" dirty="0">
                <a:solidFill>
                  <a:srgbClr val="000000"/>
                </a:solidFill>
              </a:rPr>
              <a:t> specialization. To achieve adaptiveness organizations cannot </a:t>
            </a:r>
            <a:r>
              <a:rPr lang="en-US" sz="2400" i="1" dirty="0">
                <a:solidFill>
                  <a:srgbClr val="000000"/>
                </a:solidFill>
              </a:rPr>
              <a:t>simply</a:t>
            </a:r>
            <a:r>
              <a:rPr lang="en-US" sz="2400" dirty="0">
                <a:solidFill>
                  <a:srgbClr val="000000"/>
                </a:solidFill>
              </a:rPr>
              <a:t> “add agility” to their existing processes and roles. They have to </a:t>
            </a:r>
            <a:r>
              <a:rPr lang="en-US" sz="2400" b="1" dirty="0">
                <a:solidFill>
                  <a:srgbClr val="000000"/>
                </a:solidFill>
              </a:rPr>
              <a:t>rethink how the organization works in a simpler and more flexible way</a:t>
            </a:r>
            <a:r>
              <a:rPr lang="en-US" sz="2400" dirty="0">
                <a:solidFill>
                  <a:srgbClr val="000000"/>
                </a:solidFill>
              </a:rPr>
              <a:t>.</a:t>
            </a:r>
          </a:p>
          <a:p>
            <a:endParaRPr lang="en-US" sz="2400" dirty="0">
              <a:solidFill>
                <a:srgbClr val="000000"/>
              </a:solidFill>
            </a:endParaRPr>
          </a:p>
          <a:p>
            <a:r>
              <a:rPr lang="en-US" sz="2400" dirty="0">
                <a:solidFill>
                  <a:srgbClr val="000000"/>
                </a:solidFill>
              </a:rPr>
              <a:t>The </a:t>
            </a:r>
            <a:r>
              <a:rPr lang="en-US" sz="2400" b="1" i="1" dirty="0">
                <a:solidFill>
                  <a:srgbClr val="000000"/>
                </a:solidFill>
              </a:rPr>
              <a:t>More with </a:t>
            </a:r>
            <a:r>
              <a:rPr lang="en-US" sz="2400" b="1" i="1" dirty="0" err="1">
                <a:solidFill>
                  <a:srgbClr val="000000"/>
                </a:solidFill>
              </a:rPr>
              <a:t>LeSS</a:t>
            </a:r>
            <a:r>
              <a:rPr lang="en-US" sz="2400" dirty="0">
                <a:solidFill>
                  <a:srgbClr val="000000"/>
                </a:solidFill>
              </a:rPr>
              <a:t> principle recognizes that innumerable roles (especially over-specialized roles), complex processes, and over-abundant artifacts will lead to inflexible and slow organizations… even when called ‘agile’. Some structure is of course needed but myriad formal processes, roles, and artifacts are costly and anti-adaptive and therefore to be avoided. This simplification can be achieved by following the seven organizational design principles that expand the </a:t>
            </a:r>
            <a:r>
              <a:rPr lang="en-US" sz="2400" i="1" dirty="0">
                <a:solidFill>
                  <a:srgbClr val="000000"/>
                </a:solidFill>
              </a:rPr>
              <a:t>More with </a:t>
            </a:r>
            <a:r>
              <a:rPr lang="en-US" sz="2400" i="1" dirty="0" err="1">
                <a:solidFill>
                  <a:srgbClr val="000000"/>
                </a:solidFill>
              </a:rPr>
              <a:t>LeSS</a:t>
            </a:r>
            <a:r>
              <a:rPr lang="en-US" sz="2400" dirty="0">
                <a:solidFill>
                  <a:srgbClr val="000000"/>
                </a:solidFill>
              </a:rPr>
              <a:t> principle.</a:t>
            </a:r>
          </a:p>
          <a:p>
            <a:endParaRPr lang="en-US" sz="24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437751" y="-1"/>
            <a:ext cx="2751074" cy="1323439"/>
          </a:xfrm>
          <a:prstGeom prst="rect">
            <a:avLst/>
          </a:prstGeom>
          <a:noFill/>
        </p:spPr>
        <p:txBody>
          <a:bodyPr wrap="none" rtlCol="0">
            <a:spAutoFit/>
          </a:bodyPr>
          <a:lstStyle/>
          <a:p>
            <a:pPr algn="r"/>
            <a:r>
              <a:rPr lang="en-US" sz="4000" b="1" dirty="0">
                <a:solidFill>
                  <a:srgbClr val="253F8F"/>
                </a:solidFill>
              </a:rPr>
              <a:t>Simpler</a:t>
            </a:r>
          </a:p>
          <a:p>
            <a:pPr algn="r"/>
            <a:r>
              <a:rPr lang="en-US" sz="4000" b="1" dirty="0">
                <a:solidFill>
                  <a:srgbClr val="253F8F"/>
                </a:solidFill>
              </a:rPr>
              <a:t>Structures</a:t>
            </a:r>
            <a:endParaRPr lang="en-US" sz="2400" b="1" dirty="0">
              <a:solidFill>
                <a:srgbClr val="253F8F"/>
              </a:solidFill>
            </a:endParaRPr>
          </a:p>
        </p:txBody>
      </p:sp>
      <p:pic>
        <p:nvPicPr>
          <p:cNvPr id="5" name="Graphic 4">
            <a:extLst>
              <a:ext uri="{FF2B5EF4-FFF2-40B4-BE49-F238E27FC236}">
                <a16:creationId xmlns:a16="http://schemas.microsoft.com/office/drawing/2014/main" id="{1D0F85AC-903C-9226-EADC-8617FF408640}"/>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1735539643"/>
      </p:ext>
    </p:extLst>
  </p:cSld>
  <p:clrMapOvr>
    <a:masterClrMapping/>
  </p:clrMapOvr>
  <p:transition>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id="{897825E0-2973-AA44-5887-E4E375DEEB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2" y="893"/>
            <a:ext cx="12190415" cy="6857107"/>
          </a:xfrm>
          <a:prstGeom prst="rect">
            <a:avLst/>
          </a:prstGeom>
        </p:spPr>
      </p:pic>
      <p:sp>
        <p:nvSpPr>
          <p:cNvPr id="2" name="TextBox 1">
            <a:extLst>
              <a:ext uri="{FF2B5EF4-FFF2-40B4-BE49-F238E27FC236}">
                <a16:creationId xmlns:a16="http://schemas.microsoft.com/office/drawing/2014/main" id="{791D59CD-1185-4612-537D-9FA2870645B8}"/>
              </a:ext>
            </a:extLst>
          </p:cNvPr>
          <p:cNvSpPr txBox="1"/>
          <p:nvPr/>
        </p:nvSpPr>
        <p:spPr>
          <a:xfrm>
            <a:off x="1" y="6273998"/>
            <a:ext cx="1059765" cy="584775"/>
          </a:xfrm>
          <a:prstGeom prst="rect">
            <a:avLst/>
          </a:prstGeom>
          <a:noFill/>
        </p:spPr>
        <p:txBody>
          <a:bodyPr wrap="square" rtlCol="0">
            <a:spAutoFit/>
          </a:bodyPr>
          <a:lstStyle/>
          <a:p>
            <a:pPr algn="ctr"/>
            <a:r>
              <a:rPr lang="en-US" sz="3200" dirty="0">
                <a:solidFill>
                  <a:srgbClr val="000000"/>
                </a:solidFill>
              </a:rPr>
              <a:t>Why</a:t>
            </a: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15177" y="6221760"/>
            <a:ext cx="1361185" cy="696298"/>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2173224" y="6273998"/>
            <a:ext cx="508237" cy="584775"/>
          </a:xfrm>
          <a:prstGeom prst="rect">
            <a:avLst/>
          </a:prstGeom>
          <a:noFill/>
        </p:spPr>
        <p:txBody>
          <a:bodyPr wrap="square" rtlCol="0">
            <a:spAutoFit/>
          </a:bodyPr>
          <a:lstStyle/>
          <a:p>
            <a:r>
              <a:rPr lang="en-US" sz="3200" dirty="0">
                <a:solidFill>
                  <a:srgbClr val="000000"/>
                </a:solidFill>
              </a:rPr>
              <a:t>?</a:t>
            </a:r>
          </a:p>
        </p:txBody>
      </p:sp>
      <p:sp>
        <p:nvSpPr>
          <p:cNvPr id="10" name="TextBox 9">
            <a:extLst>
              <a:ext uri="{FF2B5EF4-FFF2-40B4-BE49-F238E27FC236}">
                <a16:creationId xmlns:a16="http://schemas.microsoft.com/office/drawing/2014/main" id="{27BA7E5D-7F4D-A914-748F-73E07B226B8D}"/>
              </a:ext>
            </a:extLst>
          </p:cNvPr>
          <p:cNvSpPr txBox="1"/>
          <p:nvPr/>
        </p:nvSpPr>
        <p:spPr>
          <a:xfrm>
            <a:off x="9753528" y="5777780"/>
            <a:ext cx="2436886" cy="1077218"/>
          </a:xfrm>
          <a:prstGeom prst="rect">
            <a:avLst/>
          </a:prstGeom>
          <a:noFill/>
        </p:spPr>
        <p:txBody>
          <a:bodyPr wrap="none" rtlCol="0">
            <a:spAutoFit/>
          </a:bodyPr>
          <a:lstStyle/>
          <a:p>
            <a:pPr algn="r"/>
            <a:r>
              <a:rPr lang="en-US" sz="3200" b="1" dirty="0">
                <a:solidFill>
                  <a:srgbClr val="253F8F"/>
                </a:solidFill>
              </a:rPr>
              <a:t>Don’t Be</a:t>
            </a:r>
          </a:p>
          <a:p>
            <a:pPr algn="r"/>
            <a:r>
              <a:rPr lang="en-US" sz="3200" b="1" dirty="0">
                <a:solidFill>
                  <a:srgbClr val="253F8F"/>
                </a:solidFill>
              </a:rPr>
              <a:t>Left Behind</a:t>
            </a:r>
            <a:endParaRPr lang="en-US" b="1" dirty="0">
              <a:solidFill>
                <a:srgbClr val="253F8F"/>
              </a:solidFill>
            </a:endParaRPr>
          </a:p>
        </p:txBody>
      </p:sp>
      <p:pic>
        <p:nvPicPr>
          <p:cNvPr id="7" name="Graphic 6">
            <a:extLst>
              <a:ext uri="{FF2B5EF4-FFF2-40B4-BE49-F238E27FC236}">
                <a16:creationId xmlns:a16="http://schemas.microsoft.com/office/drawing/2014/main" id="{FCE2EF89-B72F-0335-9C32-36696121BD94}"/>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542643" y="32995"/>
            <a:ext cx="642460" cy="642460"/>
          </a:xfrm>
          <a:prstGeom prst="rect">
            <a:avLst/>
          </a:prstGeom>
        </p:spPr>
      </p:pic>
    </p:spTree>
    <p:extLst>
      <p:ext uri="{BB962C8B-B14F-4D97-AF65-F5344CB8AC3E}">
        <p14:creationId xmlns:p14="http://schemas.microsoft.com/office/powerpoint/2010/main" val="66308946"/>
      </p:ext>
    </p:extLst>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91D59CD-1185-4612-537D-9FA2870645B8}"/>
              </a:ext>
            </a:extLst>
          </p:cNvPr>
          <p:cNvSpPr txBox="1"/>
          <p:nvPr/>
        </p:nvSpPr>
        <p:spPr>
          <a:xfrm>
            <a:off x="0" y="121920"/>
            <a:ext cx="2251067" cy="1200329"/>
          </a:xfrm>
          <a:prstGeom prst="rect">
            <a:avLst/>
          </a:prstGeom>
          <a:noFill/>
        </p:spPr>
        <p:txBody>
          <a:bodyPr wrap="square" rtlCol="0">
            <a:spAutoFit/>
          </a:bodyPr>
          <a:lstStyle/>
          <a:p>
            <a:pPr algn="ctr"/>
            <a:r>
              <a:rPr lang="en-US" sz="7200" dirty="0">
                <a:solidFill>
                  <a:srgbClr val="000000"/>
                </a:solidFill>
              </a:rPr>
              <a:t>Why</a:t>
            </a:r>
            <a:endParaRPr lang="en-US" sz="8800" dirty="0">
              <a:solidFill>
                <a:srgbClr val="000000"/>
              </a:solidFill>
            </a:endParaRPr>
          </a:p>
        </p:txBody>
      </p:sp>
      <p:pic>
        <p:nvPicPr>
          <p:cNvPr id="6" name="Graphic 5">
            <a:extLst>
              <a:ext uri="{FF2B5EF4-FFF2-40B4-BE49-F238E27FC236}">
                <a16:creationId xmlns:a16="http://schemas.microsoft.com/office/drawing/2014/main" id="{17C9F4E9-7101-B302-0CC9-4A0DE60645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36421" y="0"/>
            <a:ext cx="2848940" cy="1457343"/>
          </a:xfrm>
          <a:prstGeom prst="rect">
            <a:avLst/>
          </a:prstGeom>
        </p:spPr>
      </p:pic>
      <p:sp>
        <p:nvSpPr>
          <p:cNvPr id="3" name="TextBox 2">
            <a:extLst>
              <a:ext uri="{FF2B5EF4-FFF2-40B4-BE49-F238E27FC236}">
                <a16:creationId xmlns:a16="http://schemas.microsoft.com/office/drawing/2014/main" id="{17E5BF0C-CBB9-B774-7A8A-00AA497E934B}"/>
              </a:ext>
            </a:extLst>
          </p:cNvPr>
          <p:cNvSpPr txBox="1"/>
          <p:nvPr/>
        </p:nvSpPr>
        <p:spPr>
          <a:xfrm>
            <a:off x="4602481" y="121919"/>
            <a:ext cx="822959" cy="1200329"/>
          </a:xfrm>
          <a:prstGeom prst="rect">
            <a:avLst/>
          </a:prstGeom>
          <a:noFill/>
        </p:spPr>
        <p:txBody>
          <a:bodyPr wrap="square" rtlCol="0">
            <a:spAutoFit/>
          </a:bodyPr>
          <a:lstStyle/>
          <a:p>
            <a:r>
              <a:rPr lang="en-US" sz="7200" dirty="0">
                <a:solidFill>
                  <a:srgbClr val="000000"/>
                </a:solidFill>
              </a:rPr>
              <a:t>?</a:t>
            </a:r>
            <a:endParaRPr lang="en-US" sz="8800" dirty="0">
              <a:solidFill>
                <a:srgbClr val="000000"/>
              </a:solidFill>
            </a:endParaRPr>
          </a:p>
        </p:txBody>
      </p:sp>
      <p:sp>
        <p:nvSpPr>
          <p:cNvPr id="10" name="TextBox 9">
            <a:extLst>
              <a:ext uri="{FF2B5EF4-FFF2-40B4-BE49-F238E27FC236}">
                <a16:creationId xmlns:a16="http://schemas.microsoft.com/office/drawing/2014/main" id="{27BA7E5D-7F4D-A914-748F-73E07B226B8D}"/>
              </a:ext>
            </a:extLst>
          </p:cNvPr>
          <p:cNvSpPr txBox="1"/>
          <p:nvPr/>
        </p:nvSpPr>
        <p:spPr>
          <a:xfrm>
            <a:off x="9553167" y="-1"/>
            <a:ext cx="2635658" cy="1323439"/>
          </a:xfrm>
          <a:prstGeom prst="rect">
            <a:avLst/>
          </a:prstGeom>
          <a:noFill/>
        </p:spPr>
        <p:txBody>
          <a:bodyPr wrap="none" rtlCol="0">
            <a:spAutoFit/>
          </a:bodyPr>
          <a:lstStyle/>
          <a:p>
            <a:pPr algn="r"/>
            <a:r>
              <a:rPr lang="en-US" sz="4000" b="1" dirty="0" err="1">
                <a:solidFill>
                  <a:srgbClr val="253F8F"/>
                </a:solidFill>
              </a:rPr>
              <a:t>LeSS</a:t>
            </a:r>
            <a:endParaRPr lang="en-US" sz="4000" b="1" dirty="0">
              <a:solidFill>
                <a:srgbClr val="253F8F"/>
              </a:solidFill>
            </a:endParaRPr>
          </a:p>
          <a:p>
            <a:pPr algn="r"/>
            <a:r>
              <a:rPr lang="en-US" sz="4000" b="1" dirty="0">
                <a:solidFill>
                  <a:srgbClr val="253F8F"/>
                </a:solidFill>
              </a:rPr>
              <a:t>Principles</a:t>
            </a:r>
            <a:endParaRPr lang="en-US" sz="2400" b="1" dirty="0">
              <a:solidFill>
                <a:srgbClr val="253F8F"/>
              </a:solidFill>
            </a:endParaRPr>
          </a:p>
        </p:txBody>
      </p:sp>
      <p:pic>
        <p:nvPicPr>
          <p:cNvPr id="5" name="Picture 4">
            <a:extLst>
              <a:ext uri="{FF2B5EF4-FFF2-40B4-BE49-F238E27FC236}">
                <a16:creationId xmlns:a16="http://schemas.microsoft.com/office/drawing/2014/main" id="{8CC87A6F-09E1-FFDF-6493-9626699C6E7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44628" y="1322248"/>
            <a:ext cx="8099568" cy="5535752"/>
          </a:xfrm>
          <a:prstGeom prst="rect">
            <a:avLst/>
          </a:prstGeom>
        </p:spPr>
      </p:pic>
      <p:pic>
        <p:nvPicPr>
          <p:cNvPr id="7" name="Graphic 6">
            <a:extLst>
              <a:ext uri="{FF2B5EF4-FFF2-40B4-BE49-F238E27FC236}">
                <a16:creationId xmlns:a16="http://schemas.microsoft.com/office/drawing/2014/main" id="{4F8BF27F-B7D0-AD9F-D110-D066189A1943}"/>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205734598"/>
      </p:ext>
    </p:extLst>
  </p:cSld>
  <p:clrMapOvr>
    <a:masterClrMapping/>
  </p:clrMapOvr>
  <p:transition>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5FA9270-F500-4E49-9978-E4BD67B5E71E}"/>
              </a:ext>
            </a:extLst>
          </p:cNvPr>
          <p:cNvSpPr>
            <a:spLocks noGrp="1"/>
          </p:cNvSpPr>
          <p:nvPr>
            <p:ph type="body" sz="quarter" idx="10"/>
          </p:nvPr>
        </p:nvSpPr>
        <p:spPr>
          <a:xfrm>
            <a:off x="-1" y="1812199"/>
            <a:ext cx="12188825" cy="3233601"/>
          </a:xfrm>
        </p:spPr>
        <p:txBody>
          <a:bodyPr/>
          <a:lstStyle/>
          <a:p>
            <a:r>
              <a:rPr lang="en-US" dirty="0"/>
              <a:t>Why</a:t>
            </a:r>
          </a:p>
          <a:p>
            <a:r>
              <a:rPr lang="en-US" dirty="0"/>
              <a:t>Agile Carpentry?</a:t>
            </a:r>
          </a:p>
        </p:txBody>
      </p:sp>
      <p:pic>
        <p:nvPicPr>
          <p:cNvPr id="3" name="Graphic 2">
            <a:extLst>
              <a:ext uri="{FF2B5EF4-FFF2-40B4-BE49-F238E27FC236}">
                <a16:creationId xmlns:a16="http://schemas.microsoft.com/office/drawing/2014/main" id="{D5A25347-1939-35DF-638D-4688BFDB917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7600" y="5907019"/>
            <a:ext cx="911225" cy="911225"/>
          </a:xfrm>
          <a:prstGeom prst="rect">
            <a:avLst/>
          </a:prstGeom>
        </p:spPr>
      </p:pic>
    </p:spTree>
    <p:extLst>
      <p:ext uri="{BB962C8B-B14F-4D97-AF65-F5344CB8AC3E}">
        <p14:creationId xmlns:p14="http://schemas.microsoft.com/office/powerpoint/2010/main" val="4027763560"/>
      </p:ext>
    </p:extLst>
  </p:cSld>
  <p:clrMapOvr>
    <a:masterClrMapping/>
  </p:clrMapOvr>
  <p:transition>
    <p:wipe dir="r"/>
  </p:transition>
</p:sld>
</file>

<file path=ppt/theme/theme1.xml><?xml version="1.0" encoding="utf-8"?>
<a:theme xmlns:a="http://schemas.openxmlformats.org/drawingml/2006/main" name="Default Theme">
  <a:themeElements>
    <a:clrScheme name="Cisco 2010 Color Palette">
      <a:dk1>
        <a:srgbClr val="0096D6"/>
      </a:dk1>
      <a:lt1>
        <a:srgbClr val="FFFFFF"/>
      </a:lt1>
      <a:dk2>
        <a:srgbClr val="6DB344"/>
      </a:dk2>
      <a:lt2>
        <a:srgbClr val="FFFFFF"/>
      </a:lt2>
      <a:accent1>
        <a:srgbClr val="0096D6"/>
      </a:accent1>
      <a:accent2>
        <a:srgbClr val="6DB344"/>
      </a:accent2>
      <a:accent3>
        <a:srgbClr val="ABDFF0"/>
      </a:accent3>
      <a:accent4>
        <a:srgbClr val="008041"/>
      </a:accent4>
      <a:accent5>
        <a:srgbClr val="B7D333"/>
      </a:accent5>
      <a:accent6>
        <a:srgbClr val="652D89"/>
      </a:accent6>
      <a:hlink>
        <a:srgbClr val="3CBADC"/>
      </a:hlink>
      <a:folHlink>
        <a:srgbClr val="A6A8AB"/>
      </a:folHlink>
    </a:clrScheme>
    <a:fontScheme name="Cisco 2010_Arial">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96D6"/>
        </a:solidFill>
        <a:ln>
          <a:noFill/>
        </a:ln>
        <a:effectLst>
          <a:outerShdw blurRad="76200" dist="50800" dir="5400000" algn="ctr" rotWithShape="0">
            <a:srgbClr val="000000">
              <a:alpha val="27000"/>
            </a:srgbClr>
          </a:outerShdw>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Default Theme" id="{B2C59525-4C56-E94F-BD2B-6CB67FF3E43D}" vid="{278B4F48-F19F-744F-8252-B6D84CC29EC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52294</TotalTime>
  <Words>1219</Words>
  <Application>Microsoft Macintosh PowerPoint</Application>
  <PresentationFormat>Custom</PresentationFormat>
  <Paragraphs>149</Paragraphs>
  <Slides>23</Slides>
  <Notes>18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Calibri</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UCS ACI Epic/Story Example</dc:title>
  <dc:creator>Jacob Van Ewyk</dc:creator>
  <cp:lastModifiedBy>James Carpenter</cp:lastModifiedBy>
  <cp:revision>407</cp:revision>
  <cp:lastPrinted>2024-07-07T15:05:29Z</cp:lastPrinted>
  <dcterms:created xsi:type="dcterms:W3CDTF">2016-02-19T18:37:19Z</dcterms:created>
  <dcterms:modified xsi:type="dcterms:W3CDTF">2024-07-22T23:26:52Z</dcterms:modified>
</cp:coreProperties>
</file>

<file path=docProps/thumbnail.jpeg>
</file>